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60" r:id="rId3"/>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721" autoAdjust="0"/>
    <p:restoredTop sz="94660"/>
  </p:normalViewPr>
  <p:slideViewPr>
    <p:cSldViewPr snapToGrid="0">
      <p:cViewPr varScale="1">
        <p:scale>
          <a:sx n="114" d="100"/>
          <a:sy n="114" d="100"/>
        </p:scale>
        <p:origin x="209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6885E06-DB7E-4C99-8EC4-6560C314D07D}" type="datetimeFigureOut">
              <a:rPr kumimoji="1" lang="ja-JP" altLang="en-US" smtClean="0"/>
              <a:t>2021/12/7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0CA5CB-36EC-4E5A-BDF1-F887A65E0401}" type="slidenum">
              <a:rPr kumimoji="1" lang="ja-JP" altLang="en-US" smtClean="0"/>
              <a:t>‹#›</a:t>
            </a:fld>
            <a:endParaRPr kumimoji="1" lang="ja-JP" altLang="en-US"/>
          </a:p>
        </p:txBody>
      </p:sp>
    </p:spTree>
    <p:extLst>
      <p:ext uri="{BB962C8B-B14F-4D97-AF65-F5344CB8AC3E}">
        <p14:creationId xmlns:p14="http://schemas.microsoft.com/office/powerpoint/2010/main" val="1039968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6885E06-DB7E-4C99-8EC4-6560C314D07D}" type="datetimeFigureOut">
              <a:rPr kumimoji="1" lang="ja-JP" altLang="en-US" smtClean="0"/>
              <a:t>2021/12/7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0CA5CB-36EC-4E5A-BDF1-F887A65E0401}" type="slidenum">
              <a:rPr kumimoji="1" lang="ja-JP" altLang="en-US" smtClean="0"/>
              <a:t>‹#›</a:t>
            </a:fld>
            <a:endParaRPr kumimoji="1" lang="ja-JP" altLang="en-US"/>
          </a:p>
        </p:txBody>
      </p:sp>
    </p:spTree>
    <p:extLst>
      <p:ext uri="{BB962C8B-B14F-4D97-AF65-F5344CB8AC3E}">
        <p14:creationId xmlns:p14="http://schemas.microsoft.com/office/powerpoint/2010/main" val="2541820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6885E06-DB7E-4C99-8EC4-6560C314D07D}" type="datetimeFigureOut">
              <a:rPr kumimoji="1" lang="ja-JP" altLang="en-US" smtClean="0"/>
              <a:t>2021/12/7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0CA5CB-36EC-4E5A-BDF1-F887A65E0401}" type="slidenum">
              <a:rPr kumimoji="1" lang="ja-JP" altLang="en-US" smtClean="0"/>
              <a:t>‹#›</a:t>
            </a:fld>
            <a:endParaRPr kumimoji="1" lang="ja-JP" altLang="en-US"/>
          </a:p>
        </p:txBody>
      </p:sp>
    </p:spTree>
    <p:extLst>
      <p:ext uri="{BB962C8B-B14F-4D97-AF65-F5344CB8AC3E}">
        <p14:creationId xmlns:p14="http://schemas.microsoft.com/office/powerpoint/2010/main" val="2517591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6885E06-DB7E-4C99-8EC4-6560C314D07D}" type="datetimeFigureOut">
              <a:rPr kumimoji="1" lang="ja-JP" altLang="en-US" smtClean="0"/>
              <a:t>2021/12/7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0CA5CB-36EC-4E5A-BDF1-F887A65E0401}" type="slidenum">
              <a:rPr kumimoji="1" lang="ja-JP" altLang="en-US" smtClean="0"/>
              <a:t>‹#›</a:t>
            </a:fld>
            <a:endParaRPr kumimoji="1" lang="ja-JP" altLang="en-US"/>
          </a:p>
        </p:txBody>
      </p:sp>
    </p:spTree>
    <p:extLst>
      <p:ext uri="{BB962C8B-B14F-4D97-AF65-F5344CB8AC3E}">
        <p14:creationId xmlns:p14="http://schemas.microsoft.com/office/powerpoint/2010/main" val="44455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6885E06-DB7E-4C99-8EC4-6560C314D07D}" type="datetimeFigureOut">
              <a:rPr kumimoji="1" lang="ja-JP" altLang="en-US" smtClean="0"/>
              <a:t>2021/12/7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0CA5CB-36EC-4E5A-BDF1-F887A65E0401}" type="slidenum">
              <a:rPr kumimoji="1" lang="ja-JP" altLang="en-US" smtClean="0"/>
              <a:t>‹#›</a:t>
            </a:fld>
            <a:endParaRPr kumimoji="1" lang="ja-JP" altLang="en-US"/>
          </a:p>
        </p:txBody>
      </p:sp>
    </p:spTree>
    <p:extLst>
      <p:ext uri="{BB962C8B-B14F-4D97-AF65-F5344CB8AC3E}">
        <p14:creationId xmlns:p14="http://schemas.microsoft.com/office/powerpoint/2010/main" val="3582190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6885E06-DB7E-4C99-8EC4-6560C314D07D}" type="datetimeFigureOut">
              <a:rPr kumimoji="1" lang="ja-JP" altLang="en-US" smtClean="0"/>
              <a:t>2021/12/7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0CA5CB-36EC-4E5A-BDF1-F887A65E0401}" type="slidenum">
              <a:rPr kumimoji="1" lang="ja-JP" altLang="en-US" smtClean="0"/>
              <a:t>‹#›</a:t>
            </a:fld>
            <a:endParaRPr kumimoji="1" lang="ja-JP" altLang="en-US"/>
          </a:p>
        </p:txBody>
      </p:sp>
    </p:spTree>
    <p:extLst>
      <p:ext uri="{BB962C8B-B14F-4D97-AF65-F5344CB8AC3E}">
        <p14:creationId xmlns:p14="http://schemas.microsoft.com/office/powerpoint/2010/main" val="1576275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6885E06-DB7E-4C99-8EC4-6560C314D07D}" type="datetimeFigureOut">
              <a:rPr kumimoji="1" lang="ja-JP" altLang="en-US" smtClean="0"/>
              <a:t>2021/12/7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30CA5CB-36EC-4E5A-BDF1-F887A65E0401}" type="slidenum">
              <a:rPr kumimoji="1" lang="ja-JP" altLang="en-US" smtClean="0"/>
              <a:t>‹#›</a:t>
            </a:fld>
            <a:endParaRPr kumimoji="1" lang="ja-JP" altLang="en-US"/>
          </a:p>
        </p:txBody>
      </p:sp>
    </p:spTree>
    <p:extLst>
      <p:ext uri="{BB962C8B-B14F-4D97-AF65-F5344CB8AC3E}">
        <p14:creationId xmlns:p14="http://schemas.microsoft.com/office/powerpoint/2010/main" val="540351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6885E06-DB7E-4C99-8EC4-6560C314D07D}" type="datetimeFigureOut">
              <a:rPr kumimoji="1" lang="ja-JP" altLang="en-US" smtClean="0"/>
              <a:t>2021/12/7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30CA5CB-36EC-4E5A-BDF1-F887A65E0401}" type="slidenum">
              <a:rPr kumimoji="1" lang="ja-JP" altLang="en-US" smtClean="0"/>
              <a:t>‹#›</a:t>
            </a:fld>
            <a:endParaRPr kumimoji="1" lang="ja-JP" altLang="en-US"/>
          </a:p>
        </p:txBody>
      </p:sp>
    </p:spTree>
    <p:extLst>
      <p:ext uri="{BB962C8B-B14F-4D97-AF65-F5344CB8AC3E}">
        <p14:creationId xmlns:p14="http://schemas.microsoft.com/office/powerpoint/2010/main" val="3955969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885E06-DB7E-4C99-8EC4-6560C314D07D}" type="datetimeFigureOut">
              <a:rPr kumimoji="1" lang="ja-JP" altLang="en-US" smtClean="0"/>
              <a:t>2021/12/7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30CA5CB-36EC-4E5A-BDF1-F887A65E0401}" type="slidenum">
              <a:rPr kumimoji="1" lang="ja-JP" altLang="en-US" smtClean="0"/>
              <a:t>‹#›</a:t>
            </a:fld>
            <a:endParaRPr kumimoji="1" lang="ja-JP" altLang="en-US"/>
          </a:p>
        </p:txBody>
      </p:sp>
    </p:spTree>
    <p:extLst>
      <p:ext uri="{BB962C8B-B14F-4D97-AF65-F5344CB8AC3E}">
        <p14:creationId xmlns:p14="http://schemas.microsoft.com/office/powerpoint/2010/main" val="1910560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6885E06-DB7E-4C99-8EC4-6560C314D07D}" type="datetimeFigureOut">
              <a:rPr kumimoji="1" lang="ja-JP" altLang="en-US" smtClean="0"/>
              <a:t>2021/12/7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0CA5CB-36EC-4E5A-BDF1-F887A65E0401}" type="slidenum">
              <a:rPr kumimoji="1" lang="ja-JP" altLang="en-US" smtClean="0"/>
              <a:t>‹#›</a:t>
            </a:fld>
            <a:endParaRPr kumimoji="1" lang="ja-JP" altLang="en-US"/>
          </a:p>
        </p:txBody>
      </p:sp>
    </p:spTree>
    <p:extLst>
      <p:ext uri="{BB962C8B-B14F-4D97-AF65-F5344CB8AC3E}">
        <p14:creationId xmlns:p14="http://schemas.microsoft.com/office/powerpoint/2010/main" val="9988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6885E06-DB7E-4C99-8EC4-6560C314D07D}" type="datetimeFigureOut">
              <a:rPr kumimoji="1" lang="ja-JP" altLang="en-US" smtClean="0"/>
              <a:t>2021/12/7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0CA5CB-36EC-4E5A-BDF1-F887A65E0401}" type="slidenum">
              <a:rPr kumimoji="1" lang="ja-JP" altLang="en-US" smtClean="0"/>
              <a:t>‹#›</a:t>
            </a:fld>
            <a:endParaRPr kumimoji="1" lang="ja-JP" altLang="en-US"/>
          </a:p>
        </p:txBody>
      </p:sp>
    </p:spTree>
    <p:extLst>
      <p:ext uri="{BB962C8B-B14F-4D97-AF65-F5344CB8AC3E}">
        <p14:creationId xmlns:p14="http://schemas.microsoft.com/office/powerpoint/2010/main" val="2524141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885E06-DB7E-4C99-8EC4-6560C314D07D}" type="datetimeFigureOut">
              <a:rPr kumimoji="1" lang="ja-JP" altLang="en-US" smtClean="0"/>
              <a:t>2021/12/7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0CA5CB-36EC-4E5A-BDF1-F887A65E0401}" type="slidenum">
              <a:rPr kumimoji="1" lang="ja-JP" altLang="en-US" smtClean="0"/>
              <a:t>‹#›</a:t>
            </a:fld>
            <a:endParaRPr kumimoji="1" lang="ja-JP" altLang="en-US"/>
          </a:p>
        </p:txBody>
      </p:sp>
    </p:spTree>
    <p:extLst>
      <p:ext uri="{BB962C8B-B14F-4D97-AF65-F5344CB8AC3E}">
        <p14:creationId xmlns:p14="http://schemas.microsoft.com/office/powerpoint/2010/main" val="32090591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pn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image" Target="../media/image8.sv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18" Type="http://schemas.openxmlformats.org/officeDocument/2006/relationships/image" Target="../media/image27.png"/><Relationship Id="rId26" Type="http://schemas.openxmlformats.org/officeDocument/2006/relationships/image" Target="../media/image34.png"/><Relationship Id="rId39" Type="http://schemas.openxmlformats.org/officeDocument/2006/relationships/image" Target="../media/image45.svg"/><Relationship Id="rId3" Type="http://schemas.openxmlformats.org/officeDocument/2006/relationships/image" Target="../media/image10.svg"/><Relationship Id="rId21" Type="http://schemas.openxmlformats.org/officeDocument/2006/relationships/image" Target="../media/image30.svg"/><Relationship Id="rId34" Type="http://schemas.openxmlformats.org/officeDocument/2006/relationships/image" Target="../media/image41.png"/><Relationship Id="rId42" Type="http://schemas.openxmlformats.org/officeDocument/2006/relationships/image" Target="../media/image48.png"/><Relationship Id="rId7" Type="http://schemas.openxmlformats.org/officeDocument/2006/relationships/image" Target="../media/image16.svg"/><Relationship Id="rId12" Type="http://schemas.openxmlformats.org/officeDocument/2006/relationships/image" Target="../media/image21.png"/><Relationship Id="rId17" Type="http://schemas.openxmlformats.org/officeDocument/2006/relationships/image" Target="../media/image26.svg"/><Relationship Id="rId25" Type="http://schemas.openxmlformats.org/officeDocument/2006/relationships/image" Target="../media/image33.svg"/><Relationship Id="rId33" Type="http://schemas.microsoft.com/office/2007/relationships/hdphoto" Target="../media/hdphoto2.wdp"/><Relationship Id="rId38" Type="http://schemas.openxmlformats.org/officeDocument/2006/relationships/image" Target="../media/image44.png"/><Relationship Id="rId2" Type="http://schemas.openxmlformats.org/officeDocument/2006/relationships/image" Target="../media/image9.png"/><Relationship Id="rId16" Type="http://schemas.openxmlformats.org/officeDocument/2006/relationships/image" Target="../media/image25.png"/><Relationship Id="rId20" Type="http://schemas.openxmlformats.org/officeDocument/2006/relationships/image" Target="../media/image29.png"/><Relationship Id="rId29" Type="http://schemas.openxmlformats.org/officeDocument/2006/relationships/image" Target="../media/image37.svg"/><Relationship Id="rId41" Type="http://schemas.openxmlformats.org/officeDocument/2006/relationships/image" Target="../media/image47.sv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svg"/><Relationship Id="rId24" Type="http://schemas.openxmlformats.org/officeDocument/2006/relationships/image" Target="../media/image32.png"/><Relationship Id="rId32" Type="http://schemas.openxmlformats.org/officeDocument/2006/relationships/image" Target="../media/image40.png"/><Relationship Id="rId37" Type="http://schemas.openxmlformats.org/officeDocument/2006/relationships/image" Target="../media/image43.svg"/><Relationship Id="rId40" Type="http://schemas.openxmlformats.org/officeDocument/2006/relationships/image" Target="../media/image46.png"/><Relationship Id="rId5" Type="http://schemas.openxmlformats.org/officeDocument/2006/relationships/image" Target="../media/image14.svg"/><Relationship Id="rId15" Type="http://schemas.openxmlformats.org/officeDocument/2006/relationships/image" Target="../media/image24.svg"/><Relationship Id="rId23" Type="http://schemas.microsoft.com/office/2007/relationships/hdphoto" Target="../media/hdphoto1.wdp"/><Relationship Id="rId28" Type="http://schemas.openxmlformats.org/officeDocument/2006/relationships/image" Target="../media/image36.png"/><Relationship Id="rId36" Type="http://schemas.openxmlformats.org/officeDocument/2006/relationships/image" Target="../media/image42.png"/><Relationship Id="rId10" Type="http://schemas.openxmlformats.org/officeDocument/2006/relationships/image" Target="../media/image19.png"/><Relationship Id="rId19" Type="http://schemas.openxmlformats.org/officeDocument/2006/relationships/image" Target="../media/image28.svg"/><Relationship Id="rId31" Type="http://schemas.openxmlformats.org/officeDocument/2006/relationships/image" Target="../media/image39.svg"/><Relationship Id="rId4" Type="http://schemas.openxmlformats.org/officeDocument/2006/relationships/image" Target="../media/image13.png"/><Relationship Id="rId9" Type="http://schemas.openxmlformats.org/officeDocument/2006/relationships/image" Target="../media/image18.svg"/><Relationship Id="rId14" Type="http://schemas.openxmlformats.org/officeDocument/2006/relationships/image" Target="../media/image23.png"/><Relationship Id="rId22" Type="http://schemas.openxmlformats.org/officeDocument/2006/relationships/image" Target="../media/image31.png"/><Relationship Id="rId27" Type="http://schemas.openxmlformats.org/officeDocument/2006/relationships/image" Target="../media/image35.svg"/><Relationship Id="rId30" Type="http://schemas.openxmlformats.org/officeDocument/2006/relationships/image" Target="../media/image38.png"/><Relationship Id="rId35" Type="http://schemas.microsoft.com/office/2007/relationships/hdphoto" Target="../media/hdphoto3.wdp"/><Relationship Id="rId43" Type="http://schemas.openxmlformats.org/officeDocument/2006/relationships/image" Target="../media/image4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図 52">
            <a:extLst>
              <a:ext uri="{FF2B5EF4-FFF2-40B4-BE49-F238E27FC236}">
                <a16:creationId xmlns:a16="http://schemas.microsoft.com/office/drawing/2014/main" id="{58D57F2F-B208-42F9-A97E-A4759D58D9D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564" y="464424"/>
            <a:ext cx="4526915" cy="2684120"/>
          </a:xfrm>
          <a:prstGeom prst="rect">
            <a:avLst/>
          </a:prstGeom>
          <a:ln>
            <a:noFill/>
          </a:ln>
          <a:effectLst>
            <a:softEdge rad="112500"/>
          </a:effectLst>
        </p:spPr>
      </p:pic>
      <p:sp>
        <p:nvSpPr>
          <p:cNvPr id="4" name="正方形/長方形 3">
            <a:extLst>
              <a:ext uri="{FF2B5EF4-FFF2-40B4-BE49-F238E27FC236}">
                <a16:creationId xmlns:a16="http://schemas.microsoft.com/office/drawing/2014/main" id="{7CA55C94-A44E-4B30-9D3D-44A4BBD0E611}"/>
              </a:ext>
            </a:extLst>
          </p:cNvPr>
          <p:cNvSpPr/>
          <p:nvPr/>
        </p:nvSpPr>
        <p:spPr>
          <a:xfrm>
            <a:off x="0" y="85729"/>
            <a:ext cx="5695790" cy="369332"/>
          </a:xfrm>
          <a:prstGeom prst="rect">
            <a:avLst/>
          </a:prstGeom>
        </p:spPr>
        <p:txBody>
          <a:bodyPr wrap="none">
            <a:spAutoFit/>
          </a:bodyPr>
          <a:lstStyle/>
          <a:p>
            <a:r>
              <a:rPr lang="ja-JP" altLang="en-US" b="1" dirty="0">
                <a:latin typeface="游ゴシック" panose="020B0400000000000000" pitchFamily="50" charset="-128"/>
                <a:ea typeface="游ゴシック" panose="020B0400000000000000" pitchFamily="50" charset="-128"/>
                <a:cs typeface="Times New Roman" panose="02020603050405020304" pitchFamily="18" charset="0"/>
              </a:rPr>
              <a:t>上田市武石診療所のあり方について</a:t>
            </a:r>
            <a:r>
              <a:rPr lang="ja-JP" altLang="en-US" sz="1600" b="1" dirty="0">
                <a:ea typeface="游ゴシック Light" panose="020B0300000000000000" pitchFamily="50" charset="-128"/>
                <a:cs typeface="Times New Roman" panose="02020603050405020304" pitchFamily="18" charset="0"/>
              </a:rPr>
              <a:t>（方針案）－概要－</a:t>
            </a:r>
            <a:endParaRPr lang="ja-JP" altLang="en-US" sz="1600" b="1" dirty="0"/>
          </a:p>
        </p:txBody>
      </p:sp>
      <p:grpSp>
        <p:nvGrpSpPr>
          <p:cNvPr id="3" name="グループ化 2">
            <a:extLst>
              <a:ext uri="{FF2B5EF4-FFF2-40B4-BE49-F238E27FC236}">
                <a16:creationId xmlns:a16="http://schemas.microsoft.com/office/drawing/2014/main" id="{C82B2712-0ED4-465B-A0AB-1468DB3D2B67}"/>
              </a:ext>
            </a:extLst>
          </p:cNvPr>
          <p:cNvGrpSpPr/>
          <p:nvPr/>
        </p:nvGrpSpPr>
        <p:grpSpPr>
          <a:xfrm>
            <a:off x="30965" y="3141246"/>
            <a:ext cx="4559234" cy="1640984"/>
            <a:chOff x="12766" y="2632032"/>
            <a:chExt cx="4559234" cy="1640984"/>
          </a:xfrm>
        </p:grpSpPr>
        <p:sp>
          <p:nvSpPr>
            <p:cNvPr id="5" name="正方形/長方形 4">
              <a:extLst>
                <a:ext uri="{FF2B5EF4-FFF2-40B4-BE49-F238E27FC236}">
                  <a16:creationId xmlns:a16="http://schemas.microsoft.com/office/drawing/2014/main" id="{88DB9818-3425-4E65-B437-BF9A09775CB1}"/>
                </a:ext>
              </a:extLst>
            </p:cNvPr>
            <p:cNvSpPr/>
            <p:nvPr/>
          </p:nvSpPr>
          <p:spPr>
            <a:xfrm>
              <a:off x="12766" y="2782818"/>
              <a:ext cx="4559234" cy="1490198"/>
            </a:xfrm>
            <a:prstGeom prst="rect">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1AC1E9B9-CB5C-4B98-90F6-5949A44C2897}"/>
                </a:ext>
              </a:extLst>
            </p:cNvPr>
            <p:cNvSpPr/>
            <p:nvPr/>
          </p:nvSpPr>
          <p:spPr>
            <a:xfrm>
              <a:off x="92279" y="2962295"/>
              <a:ext cx="4409561" cy="1163264"/>
            </a:xfrm>
            <a:prstGeom prst="roundRect">
              <a:avLst>
                <a:gd name="adj" fmla="val 3881"/>
              </a:avLst>
            </a:prstGeom>
            <a:ln>
              <a:noFill/>
            </a:ln>
            <a:effectLst>
              <a:outerShdw blurRad="50800" dist="38100" dir="5400000" algn="t"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t"/>
            <a:lstStyle/>
            <a:p>
              <a:r>
                <a:rPr kumimoji="1" lang="ja-JP" altLang="en-US" sz="1100" b="1" dirty="0">
                  <a:latin typeface="ＭＳ 明朝" panose="02020609040205080304" pitchFamily="17" charset="-128"/>
                  <a:ea typeface="ＭＳ 明朝" panose="02020609040205080304" pitchFamily="17" charset="-128"/>
                </a:rPr>
                <a:t>　武石診療所を取り巻く状況は、地域の人口減少、高齢化の進展などにより大変厳しく、診療所の経営状況も悪化の一途を辿っています。こうしたことから、武石診療所の現状把握と課題分析、地域住民の診療ニーズを勘案し、今後の武石診療所の基本的な方針として、未来永劫、武石地域において医療サービスの提供が途絶えないよう</a:t>
              </a:r>
              <a:r>
                <a:rPr kumimoji="1" lang="ja-JP" altLang="en-US" sz="1100" b="1" dirty="0">
                  <a:solidFill>
                    <a:srgbClr val="FF0000"/>
                  </a:solidFill>
                  <a:latin typeface="ＭＳ 明朝" panose="02020609040205080304" pitchFamily="17" charset="-128"/>
                  <a:ea typeface="ＭＳ 明朝" panose="02020609040205080304" pitchFamily="17" charset="-128"/>
                </a:rPr>
                <a:t>「持続可能な診療所の運営－診療所を無くさない－」</a:t>
              </a:r>
              <a:r>
                <a:rPr kumimoji="1" lang="ja-JP" altLang="en-US" sz="1100" b="1" dirty="0">
                  <a:latin typeface="ＭＳ 明朝" panose="02020609040205080304" pitchFamily="17" charset="-128"/>
                  <a:ea typeface="ＭＳ 明朝" panose="02020609040205080304" pitchFamily="17" charset="-128"/>
                </a:rPr>
                <a:t>としました。</a:t>
              </a:r>
            </a:p>
          </p:txBody>
        </p:sp>
        <p:sp>
          <p:nvSpPr>
            <p:cNvPr id="7" name="四角形: 角を丸くする 6">
              <a:extLst>
                <a:ext uri="{FF2B5EF4-FFF2-40B4-BE49-F238E27FC236}">
                  <a16:creationId xmlns:a16="http://schemas.microsoft.com/office/drawing/2014/main" id="{81E6983B-80D7-435A-81AA-06C5DAAB293A}"/>
                </a:ext>
              </a:extLst>
            </p:cNvPr>
            <p:cNvSpPr/>
            <p:nvPr/>
          </p:nvSpPr>
          <p:spPr>
            <a:xfrm>
              <a:off x="123898" y="2632032"/>
              <a:ext cx="2184032" cy="298443"/>
            </a:xfrm>
            <a:prstGeom prst="roundRect">
              <a:avLst>
                <a:gd name="adj" fmla="val 7724"/>
              </a:avLst>
            </a:prstGeom>
          </p:spPr>
          <p:style>
            <a:lnRef idx="2">
              <a:schemeClr val="accent3"/>
            </a:lnRef>
            <a:fillRef idx="1">
              <a:schemeClr val="lt1"/>
            </a:fillRef>
            <a:effectRef idx="0">
              <a:schemeClr val="accent3"/>
            </a:effectRef>
            <a:fontRef idx="minor">
              <a:schemeClr val="dk1"/>
            </a:fontRef>
          </p:style>
          <p:txBody>
            <a:bodyPr rtlCol="0" anchor="ctr"/>
            <a:lstStyle/>
            <a:p>
              <a:r>
                <a:rPr kumimoji="1" lang="en-US" altLang="ja-JP" sz="1400" b="1" dirty="0">
                  <a:latin typeface="HG丸ｺﾞｼｯｸM-PRO" panose="020F0600000000000000" pitchFamily="50" charset="-128"/>
                  <a:ea typeface="HG丸ｺﾞｼｯｸM-PRO" panose="020F0600000000000000" pitchFamily="50" charset="-128"/>
                </a:rPr>
                <a:t>1</a:t>
              </a:r>
              <a:r>
                <a:rPr kumimoji="1" lang="ja-JP" altLang="en-US" sz="1400" b="1" dirty="0">
                  <a:latin typeface="HG丸ｺﾞｼｯｸM-PRO" panose="020F0600000000000000" pitchFamily="50" charset="-128"/>
                  <a:ea typeface="HG丸ｺﾞｼｯｸM-PRO" panose="020F0600000000000000" pitchFamily="50" charset="-128"/>
                </a:rPr>
                <a:t>　基本方針</a:t>
              </a:r>
            </a:p>
          </p:txBody>
        </p:sp>
      </p:grpSp>
      <p:sp>
        <p:nvSpPr>
          <p:cNvPr id="32" name="テキスト ボックス 31">
            <a:extLst>
              <a:ext uri="{FF2B5EF4-FFF2-40B4-BE49-F238E27FC236}">
                <a16:creationId xmlns:a16="http://schemas.microsoft.com/office/drawing/2014/main" id="{541F9EE7-25B9-460E-AE5C-2AC3EC441ED7}"/>
              </a:ext>
            </a:extLst>
          </p:cNvPr>
          <p:cNvSpPr txBox="1"/>
          <p:nvPr/>
        </p:nvSpPr>
        <p:spPr>
          <a:xfrm>
            <a:off x="1626412" y="492545"/>
            <a:ext cx="1620957" cy="307777"/>
          </a:xfrm>
          <a:prstGeom prst="rect">
            <a:avLst/>
          </a:prstGeom>
          <a:noFill/>
        </p:spPr>
        <p:txBody>
          <a:bodyPr wrap="none" rtlCol="0">
            <a:spAutoFit/>
          </a:bodyPr>
          <a:lstStyle/>
          <a:p>
            <a:r>
              <a:rPr kumimoji="1" lang="ja-JP" altLang="en-US" sz="1400" b="1" u="sng" dirty="0"/>
              <a:t>武石診療所の概要</a:t>
            </a:r>
            <a:endParaRPr kumimoji="1" lang="en-US" altLang="ja-JP" sz="1400" b="1" u="sng" dirty="0"/>
          </a:p>
        </p:txBody>
      </p:sp>
      <p:graphicFrame>
        <p:nvGraphicFramePr>
          <p:cNvPr id="33" name="表 32">
            <a:extLst>
              <a:ext uri="{FF2B5EF4-FFF2-40B4-BE49-F238E27FC236}">
                <a16:creationId xmlns:a16="http://schemas.microsoft.com/office/drawing/2014/main" id="{64DFBECD-5EF0-4887-8A5F-5FED7CBB7CDA}"/>
              </a:ext>
            </a:extLst>
          </p:cNvPr>
          <p:cNvGraphicFramePr>
            <a:graphicFrameLocks noGrp="1"/>
          </p:cNvGraphicFramePr>
          <p:nvPr>
            <p:extLst>
              <p:ext uri="{D42A27DB-BD31-4B8C-83A1-F6EECF244321}">
                <p14:modId xmlns:p14="http://schemas.microsoft.com/office/powerpoint/2010/main" val="1844730690"/>
              </p:ext>
            </p:extLst>
          </p:nvPr>
        </p:nvGraphicFramePr>
        <p:xfrm>
          <a:off x="492684" y="821788"/>
          <a:ext cx="3672660" cy="487680"/>
        </p:xfrm>
        <a:graphic>
          <a:graphicData uri="http://schemas.openxmlformats.org/drawingml/2006/table">
            <a:tbl>
              <a:tblPr firstRow="1" bandRow="1">
                <a:tableStyleId>{21E4AEA4-8DFA-4A89-87EB-49C32662AFE0}</a:tableStyleId>
              </a:tblPr>
              <a:tblGrid>
                <a:gridCol w="1510930">
                  <a:extLst>
                    <a:ext uri="{9D8B030D-6E8A-4147-A177-3AD203B41FA5}">
                      <a16:colId xmlns:a16="http://schemas.microsoft.com/office/drawing/2014/main" val="384665956"/>
                    </a:ext>
                  </a:extLst>
                </a:gridCol>
                <a:gridCol w="765704">
                  <a:extLst>
                    <a:ext uri="{9D8B030D-6E8A-4147-A177-3AD203B41FA5}">
                      <a16:colId xmlns:a16="http://schemas.microsoft.com/office/drawing/2014/main" val="2730647119"/>
                    </a:ext>
                  </a:extLst>
                </a:gridCol>
                <a:gridCol w="892708">
                  <a:extLst>
                    <a:ext uri="{9D8B030D-6E8A-4147-A177-3AD203B41FA5}">
                      <a16:colId xmlns:a16="http://schemas.microsoft.com/office/drawing/2014/main" val="3371052640"/>
                    </a:ext>
                  </a:extLst>
                </a:gridCol>
                <a:gridCol w="503318">
                  <a:extLst>
                    <a:ext uri="{9D8B030D-6E8A-4147-A177-3AD203B41FA5}">
                      <a16:colId xmlns:a16="http://schemas.microsoft.com/office/drawing/2014/main" val="3818331549"/>
                    </a:ext>
                  </a:extLst>
                </a:gridCol>
              </a:tblGrid>
              <a:tr h="152581">
                <a:tc>
                  <a:txBody>
                    <a:bodyPr/>
                    <a:lstStyle/>
                    <a:p>
                      <a:pPr algn="ctr"/>
                      <a:r>
                        <a:rPr kumimoji="1" lang="ja-JP" altLang="en-US" sz="1000" dirty="0"/>
                        <a:t>所在地</a:t>
                      </a:r>
                      <a:endParaRPr kumimoji="1" lang="ja-JP" altLang="en-US" sz="1000" b="1" dirty="0"/>
                    </a:p>
                  </a:txBody>
                  <a:tcPr/>
                </a:tc>
                <a:tc>
                  <a:txBody>
                    <a:bodyPr/>
                    <a:lstStyle/>
                    <a:p>
                      <a:pPr algn="ctr"/>
                      <a:r>
                        <a:rPr kumimoji="1" lang="ja-JP" altLang="en-US" sz="1000" dirty="0"/>
                        <a:t>建築年度</a:t>
                      </a:r>
                      <a:endParaRPr kumimoji="1" lang="ja-JP" altLang="en-US" sz="1000" b="1" dirty="0"/>
                    </a:p>
                  </a:txBody>
                  <a:tcPr/>
                </a:tc>
                <a:tc>
                  <a:txBody>
                    <a:bodyPr/>
                    <a:lstStyle/>
                    <a:p>
                      <a:pPr algn="ctr"/>
                      <a:r>
                        <a:rPr kumimoji="1" lang="ja-JP" altLang="en-US" sz="1000" dirty="0"/>
                        <a:t>延床面積</a:t>
                      </a:r>
                      <a:endParaRPr kumimoji="1" lang="ja-JP" altLang="en-US" sz="1000" b="1" dirty="0"/>
                    </a:p>
                  </a:txBody>
                  <a:tcPr/>
                </a:tc>
                <a:tc>
                  <a:txBody>
                    <a:bodyPr/>
                    <a:lstStyle/>
                    <a:p>
                      <a:pPr algn="ctr"/>
                      <a:r>
                        <a:rPr kumimoji="1" lang="ja-JP" altLang="en-US" sz="1000" dirty="0"/>
                        <a:t>構造</a:t>
                      </a:r>
                      <a:endParaRPr kumimoji="1" lang="ja-JP" altLang="en-US" sz="1000" b="1" dirty="0"/>
                    </a:p>
                  </a:txBody>
                  <a:tcPr/>
                </a:tc>
                <a:extLst>
                  <a:ext uri="{0D108BD9-81ED-4DB2-BD59-A6C34878D82A}">
                    <a16:rowId xmlns:a16="http://schemas.microsoft.com/office/drawing/2014/main" val="1826573696"/>
                  </a:ext>
                </a:extLst>
              </a:tr>
              <a:tr h="155378">
                <a:tc>
                  <a:txBody>
                    <a:bodyPr/>
                    <a:lstStyle/>
                    <a:p>
                      <a:pPr algn="ctr"/>
                      <a:r>
                        <a:rPr kumimoji="1" lang="ja-JP" altLang="en-US" sz="1000" b="1" dirty="0"/>
                        <a:t>上田市下武石</a:t>
                      </a:r>
                      <a:r>
                        <a:rPr kumimoji="1" lang="en-US" altLang="ja-JP" sz="1000" b="1" dirty="0"/>
                        <a:t>771</a:t>
                      </a:r>
                      <a:r>
                        <a:rPr kumimoji="1" lang="ja-JP" altLang="en-US" sz="1000" b="1" dirty="0"/>
                        <a:t>番地</a:t>
                      </a:r>
                      <a:r>
                        <a:rPr kumimoji="1" lang="en-US" altLang="ja-JP" sz="1000" b="1" dirty="0"/>
                        <a:t>1</a:t>
                      </a:r>
                      <a:endParaRPr kumimoji="1" lang="ja-JP" altLang="en-US" sz="1000" b="1" dirty="0"/>
                    </a:p>
                  </a:txBody>
                  <a:tcPr/>
                </a:tc>
                <a:tc>
                  <a:txBody>
                    <a:bodyPr/>
                    <a:lstStyle/>
                    <a:p>
                      <a:pPr algn="ctr"/>
                      <a:r>
                        <a:rPr kumimoji="1" lang="en-US" altLang="ja-JP" sz="1000" b="1" dirty="0"/>
                        <a:t>S60</a:t>
                      </a:r>
                      <a:endParaRPr kumimoji="1" lang="ja-JP" altLang="en-US" sz="1000" b="1" dirty="0"/>
                    </a:p>
                  </a:txBody>
                  <a:tcPr/>
                </a:tc>
                <a:tc>
                  <a:txBody>
                    <a:bodyPr/>
                    <a:lstStyle/>
                    <a:p>
                      <a:pPr algn="ctr"/>
                      <a:r>
                        <a:rPr kumimoji="1" lang="en-US" altLang="ja-JP" sz="1000" b="1" dirty="0"/>
                        <a:t>484</a:t>
                      </a:r>
                      <a:r>
                        <a:rPr kumimoji="1" lang="ja-JP" altLang="en-US" sz="1000" b="1" dirty="0"/>
                        <a:t>㎡</a:t>
                      </a:r>
                    </a:p>
                  </a:txBody>
                  <a:tcPr/>
                </a:tc>
                <a:tc>
                  <a:txBody>
                    <a:bodyPr/>
                    <a:lstStyle/>
                    <a:p>
                      <a:pPr algn="ctr"/>
                      <a:r>
                        <a:rPr kumimoji="1" lang="en-US" altLang="ja-JP" sz="1000" b="1" dirty="0"/>
                        <a:t>1</a:t>
                      </a:r>
                      <a:r>
                        <a:rPr kumimoji="1" lang="ja-JP" altLang="en-US" sz="1000" b="1" dirty="0"/>
                        <a:t>階</a:t>
                      </a:r>
                    </a:p>
                  </a:txBody>
                  <a:tcPr/>
                </a:tc>
                <a:extLst>
                  <a:ext uri="{0D108BD9-81ED-4DB2-BD59-A6C34878D82A}">
                    <a16:rowId xmlns:a16="http://schemas.microsoft.com/office/drawing/2014/main" val="4198119596"/>
                  </a:ext>
                </a:extLst>
              </a:tr>
            </a:tbl>
          </a:graphicData>
        </a:graphic>
      </p:graphicFrame>
      <p:sp>
        <p:nvSpPr>
          <p:cNvPr id="35" name="正方形/長方形 34">
            <a:extLst>
              <a:ext uri="{FF2B5EF4-FFF2-40B4-BE49-F238E27FC236}">
                <a16:creationId xmlns:a16="http://schemas.microsoft.com/office/drawing/2014/main" id="{BC1A33D1-A709-4A51-A957-1EC8ED406C92}"/>
              </a:ext>
            </a:extLst>
          </p:cNvPr>
          <p:cNvSpPr/>
          <p:nvPr/>
        </p:nvSpPr>
        <p:spPr>
          <a:xfrm>
            <a:off x="97641" y="1313062"/>
            <a:ext cx="4572000" cy="1785104"/>
          </a:xfrm>
          <a:prstGeom prst="rect">
            <a:avLst/>
          </a:prstGeom>
          <a:solidFill>
            <a:schemeClr val="bg1">
              <a:alpha val="60000"/>
            </a:schemeClr>
          </a:solidFill>
        </p:spPr>
        <p:txBody>
          <a:bodyPr wrap="square">
            <a:spAutoFit/>
          </a:bodyPr>
          <a:lstStyle/>
          <a:p>
            <a:r>
              <a:rPr lang="ja-JP" altLang="en-US" sz="1100" b="1" dirty="0">
                <a:latin typeface="+mn-ea"/>
              </a:rPr>
              <a:t>①　武石地域の医療の経緯</a:t>
            </a:r>
          </a:p>
          <a:p>
            <a:r>
              <a:rPr lang="ja-JP" altLang="en-US" sz="1100" dirty="0">
                <a:latin typeface="+mn-ea"/>
              </a:rPr>
              <a:t>　　昭和</a:t>
            </a:r>
            <a:r>
              <a:rPr lang="en-US" altLang="ja-JP" sz="1100" dirty="0">
                <a:latin typeface="+mn-ea"/>
              </a:rPr>
              <a:t>27</a:t>
            </a:r>
            <a:r>
              <a:rPr lang="ja-JP" altLang="en-US" sz="1100" dirty="0">
                <a:latin typeface="+mn-ea"/>
              </a:rPr>
              <a:t>年  </a:t>
            </a:r>
            <a:r>
              <a:rPr lang="en-US" altLang="ja-JP" sz="1100" dirty="0">
                <a:latin typeface="+mn-ea"/>
              </a:rPr>
              <a:t>7</a:t>
            </a:r>
            <a:r>
              <a:rPr lang="ja-JP" altLang="en-US" sz="1100" dirty="0">
                <a:latin typeface="+mn-ea"/>
              </a:rPr>
              <a:t>月　武石村直営診療所開設　</a:t>
            </a:r>
            <a:endParaRPr lang="ja-JP" altLang="en-US" sz="900" dirty="0">
              <a:latin typeface="+mn-ea"/>
            </a:endParaRPr>
          </a:p>
          <a:p>
            <a:r>
              <a:rPr lang="ja-JP" altLang="en-US" sz="1100" dirty="0">
                <a:latin typeface="+mn-ea"/>
              </a:rPr>
              <a:t>　　昭和</a:t>
            </a:r>
            <a:r>
              <a:rPr lang="en-US" altLang="ja-JP" sz="1100" dirty="0">
                <a:latin typeface="+mn-ea"/>
              </a:rPr>
              <a:t>58</a:t>
            </a:r>
            <a:r>
              <a:rPr lang="ja-JP" altLang="en-US" sz="1100" dirty="0">
                <a:latin typeface="+mn-ea"/>
              </a:rPr>
              <a:t>年  </a:t>
            </a:r>
            <a:r>
              <a:rPr lang="en-US" altLang="ja-JP" sz="1100" dirty="0">
                <a:latin typeface="+mn-ea"/>
              </a:rPr>
              <a:t>4</a:t>
            </a:r>
            <a:r>
              <a:rPr lang="ja-JP" altLang="en-US" sz="1100" dirty="0">
                <a:latin typeface="+mn-ea"/>
              </a:rPr>
              <a:t>月　依田窪病院附属武石診療所開設 　　</a:t>
            </a:r>
            <a:endParaRPr lang="en-US" altLang="ja-JP" sz="1100" dirty="0">
              <a:latin typeface="+mn-ea"/>
            </a:endParaRPr>
          </a:p>
          <a:p>
            <a:r>
              <a:rPr lang="ja-JP" altLang="en-US" sz="1100" dirty="0">
                <a:latin typeface="+mn-ea"/>
              </a:rPr>
              <a:t>　　昭和</a:t>
            </a:r>
            <a:r>
              <a:rPr lang="en-US" altLang="ja-JP" sz="1100" dirty="0">
                <a:latin typeface="+mn-ea"/>
              </a:rPr>
              <a:t>60</a:t>
            </a:r>
            <a:r>
              <a:rPr lang="ja-JP" altLang="en-US" sz="1100" dirty="0">
                <a:latin typeface="+mn-ea"/>
              </a:rPr>
              <a:t>年  </a:t>
            </a:r>
            <a:r>
              <a:rPr lang="en-US" altLang="ja-JP" sz="1100" dirty="0">
                <a:latin typeface="+mn-ea"/>
              </a:rPr>
              <a:t>4</a:t>
            </a:r>
            <a:r>
              <a:rPr lang="ja-JP" altLang="en-US" sz="1100" dirty="0">
                <a:latin typeface="+mn-ea"/>
              </a:rPr>
              <a:t>月　武石村診療所開設</a:t>
            </a:r>
            <a:endParaRPr lang="en-US" altLang="ja-JP" sz="1100" dirty="0">
              <a:latin typeface="+mn-ea"/>
            </a:endParaRPr>
          </a:p>
          <a:p>
            <a:r>
              <a:rPr lang="ja-JP" altLang="en-US" sz="1100" b="1" dirty="0">
                <a:latin typeface="+mn-ea"/>
              </a:rPr>
              <a:t>②　診療所体制</a:t>
            </a:r>
          </a:p>
          <a:p>
            <a:r>
              <a:rPr lang="ja-JP" altLang="en-US" sz="1100" dirty="0">
                <a:latin typeface="+mn-ea"/>
              </a:rPr>
              <a:t>　　</a:t>
            </a:r>
            <a:r>
              <a:rPr lang="en-US" altLang="ja-JP" sz="1100" dirty="0">
                <a:latin typeface="+mn-ea"/>
              </a:rPr>
              <a:t>【</a:t>
            </a:r>
            <a:r>
              <a:rPr lang="ja-JP" altLang="en-US" sz="1100" dirty="0">
                <a:latin typeface="+mn-ea"/>
              </a:rPr>
              <a:t>診療科</a:t>
            </a:r>
            <a:r>
              <a:rPr lang="en-US" altLang="ja-JP" sz="1100" dirty="0">
                <a:latin typeface="+mn-ea"/>
              </a:rPr>
              <a:t>】</a:t>
            </a:r>
            <a:r>
              <a:rPr lang="ja-JP" altLang="en-US" sz="1100" dirty="0">
                <a:latin typeface="+mn-ea"/>
              </a:rPr>
              <a:t>内科・外科・小児科	</a:t>
            </a:r>
          </a:p>
          <a:p>
            <a:r>
              <a:rPr lang="ja-JP" altLang="en-US" sz="1100" dirty="0">
                <a:latin typeface="+mn-ea"/>
              </a:rPr>
              <a:t>　　</a:t>
            </a:r>
            <a:r>
              <a:rPr lang="en-US" altLang="ja-JP" sz="1100" dirty="0">
                <a:latin typeface="+mn-ea"/>
              </a:rPr>
              <a:t>【</a:t>
            </a:r>
            <a:r>
              <a:rPr lang="ja-JP" altLang="en-US" sz="1100" dirty="0">
                <a:latin typeface="+mn-ea"/>
              </a:rPr>
              <a:t>医療体制</a:t>
            </a:r>
            <a:r>
              <a:rPr lang="en-US" altLang="ja-JP" sz="1100" dirty="0">
                <a:latin typeface="+mn-ea"/>
              </a:rPr>
              <a:t>】</a:t>
            </a:r>
            <a:r>
              <a:rPr lang="ja-JP" altLang="en-US" sz="1050" dirty="0">
                <a:latin typeface="+mn-ea"/>
              </a:rPr>
              <a:t>医師</a:t>
            </a:r>
            <a:r>
              <a:rPr lang="en-US" altLang="ja-JP" sz="1050" dirty="0">
                <a:latin typeface="+mn-ea"/>
              </a:rPr>
              <a:t>1</a:t>
            </a:r>
            <a:r>
              <a:rPr lang="ja-JP" altLang="en-US" sz="1050" dirty="0">
                <a:latin typeface="+mn-ea"/>
              </a:rPr>
              <a:t>名・看護師</a:t>
            </a:r>
            <a:r>
              <a:rPr lang="en-US" altLang="ja-JP" sz="1050" dirty="0">
                <a:latin typeface="+mn-ea"/>
              </a:rPr>
              <a:t>4</a:t>
            </a:r>
            <a:r>
              <a:rPr lang="ja-JP" altLang="en-US" sz="1050" dirty="0">
                <a:latin typeface="+mn-ea"/>
              </a:rPr>
              <a:t>名・理学療法士１名・事務員</a:t>
            </a:r>
            <a:r>
              <a:rPr lang="en-US" altLang="ja-JP" sz="1050" dirty="0">
                <a:latin typeface="+mn-ea"/>
              </a:rPr>
              <a:t>3</a:t>
            </a:r>
            <a:r>
              <a:rPr lang="ja-JP" altLang="en-US" sz="1050" dirty="0">
                <a:latin typeface="+mn-ea"/>
              </a:rPr>
              <a:t>名</a:t>
            </a:r>
          </a:p>
          <a:p>
            <a:r>
              <a:rPr lang="ja-JP" altLang="en-US" sz="1100" b="1" dirty="0">
                <a:latin typeface="+mn-ea"/>
              </a:rPr>
              <a:t>③　診療時間</a:t>
            </a:r>
            <a:r>
              <a:rPr lang="ja-JP" altLang="en-US" sz="1100" dirty="0">
                <a:latin typeface="+mn-ea"/>
              </a:rPr>
              <a:t>　</a:t>
            </a:r>
          </a:p>
          <a:p>
            <a:r>
              <a:rPr lang="ja-JP" altLang="en-US" sz="1100" dirty="0">
                <a:latin typeface="+mn-ea"/>
              </a:rPr>
              <a:t>　　・午前：外来診療　午後：往診・訪問　</a:t>
            </a:r>
            <a:r>
              <a:rPr lang="en-US" altLang="ja-JP" sz="900" dirty="0">
                <a:latin typeface="+mn-ea"/>
              </a:rPr>
              <a:t>※</a:t>
            </a:r>
            <a:r>
              <a:rPr lang="ja-JP" altLang="en-US" sz="900" dirty="0">
                <a:latin typeface="+mn-ea"/>
              </a:rPr>
              <a:t>木曜：時間外診療</a:t>
            </a:r>
            <a:r>
              <a:rPr lang="ja-JP" altLang="en-US" sz="1100" dirty="0">
                <a:latin typeface="+mn-ea"/>
              </a:rPr>
              <a:t>　</a:t>
            </a:r>
          </a:p>
          <a:p>
            <a:r>
              <a:rPr lang="ja-JP" altLang="en-US" sz="1100" dirty="0">
                <a:latin typeface="+mn-ea"/>
              </a:rPr>
              <a:t>　　・訪問看護：</a:t>
            </a:r>
            <a:r>
              <a:rPr lang="en-US" altLang="ja-JP" sz="1100" dirty="0">
                <a:latin typeface="+mn-ea"/>
              </a:rPr>
              <a:t>365</a:t>
            </a:r>
            <a:r>
              <a:rPr lang="ja-JP" altLang="en-US" sz="1100" dirty="0">
                <a:latin typeface="+mn-ea"/>
              </a:rPr>
              <a:t>日、</a:t>
            </a:r>
            <a:r>
              <a:rPr lang="en-US" altLang="ja-JP" sz="1100" dirty="0">
                <a:latin typeface="+mn-ea"/>
              </a:rPr>
              <a:t>24</a:t>
            </a:r>
            <a:r>
              <a:rPr lang="ja-JP" altLang="en-US" sz="1100" dirty="0">
                <a:latin typeface="+mn-ea"/>
              </a:rPr>
              <a:t>時間の宅直体制</a:t>
            </a:r>
          </a:p>
        </p:txBody>
      </p:sp>
      <p:pic>
        <p:nvPicPr>
          <p:cNvPr id="36" name="グラフィックス 35" descr="聴診器">
            <a:extLst>
              <a:ext uri="{FF2B5EF4-FFF2-40B4-BE49-F238E27FC236}">
                <a16:creationId xmlns:a16="http://schemas.microsoft.com/office/drawing/2014/main" id="{77802AFE-DDE7-47DC-924D-7DF1166915A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57583" y="426920"/>
            <a:ext cx="389813" cy="369332"/>
          </a:xfrm>
          <a:prstGeom prst="rect">
            <a:avLst/>
          </a:prstGeom>
        </p:spPr>
      </p:pic>
      <p:pic>
        <p:nvPicPr>
          <p:cNvPr id="37" name="図 36">
            <a:extLst>
              <a:ext uri="{FF2B5EF4-FFF2-40B4-BE49-F238E27FC236}">
                <a16:creationId xmlns:a16="http://schemas.microsoft.com/office/drawing/2014/main" id="{3E1F81B1-C390-45C8-BF8F-9FE4D8AA101E}"/>
              </a:ext>
            </a:extLst>
          </p:cNvPr>
          <p:cNvPicPr>
            <a:picLocks noChangeAspect="1"/>
          </p:cNvPicPr>
          <p:nvPr/>
        </p:nvPicPr>
        <p:blipFill>
          <a:blip r:embed="rId5"/>
          <a:stretch>
            <a:fillRect/>
          </a:stretch>
        </p:blipFill>
        <p:spPr>
          <a:xfrm>
            <a:off x="4637479" y="564838"/>
            <a:ext cx="4368844" cy="1881942"/>
          </a:xfrm>
          <a:prstGeom prst="rect">
            <a:avLst/>
          </a:prstGeom>
          <a:effectLst>
            <a:outerShdw blurRad="50800" dist="38100" dir="8100000" algn="tr" rotWithShape="0">
              <a:prstClr val="black">
                <a:alpha val="40000"/>
              </a:prstClr>
            </a:outerShdw>
          </a:effectLst>
        </p:spPr>
      </p:pic>
      <p:sp>
        <p:nvSpPr>
          <p:cNvPr id="38" name="正方形/長方形 37">
            <a:extLst>
              <a:ext uri="{FF2B5EF4-FFF2-40B4-BE49-F238E27FC236}">
                <a16:creationId xmlns:a16="http://schemas.microsoft.com/office/drawing/2014/main" id="{10F15DB8-EF6A-4BC9-9230-DD45E2311CF0}"/>
              </a:ext>
            </a:extLst>
          </p:cNvPr>
          <p:cNvSpPr/>
          <p:nvPr/>
        </p:nvSpPr>
        <p:spPr>
          <a:xfrm>
            <a:off x="7601864" y="591105"/>
            <a:ext cx="1300559" cy="646331"/>
          </a:xfrm>
          <a:prstGeom prst="rect">
            <a:avLst/>
          </a:prstGeom>
          <a:solidFill>
            <a:srgbClr val="FFFFCC"/>
          </a:solidFill>
          <a:ln>
            <a:solidFill>
              <a:schemeClr val="tx1"/>
            </a:solidFill>
            <a:prstDash val="sysDash"/>
          </a:ln>
        </p:spPr>
        <p:txBody>
          <a:bodyPr wrap="square">
            <a:spAutoFit/>
          </a:bodyPr>
          <a:lstStyle/>
          <a:p>
            <a:pPr lvl="0"/>
            <a:r>
              <a:rPr lang="ja-JP" altLang="en-US" sz="900" b="1" dirty="0">
                <a:solidFill>
                  <a:prstClr val="black"/>
                </a:solidFill>
              </a:rPr>
              <a:t>ここ数年の傾向として、外来実人数、訪問診療の患者数が減少しています。</a:t>
            </a:r>
          </a:p>
        </p:txBody>
      </p:sp>
      <p:sp>
        <p:nvSpPr>
          <p:cNvPr id="39" name="正方形/長方形 38">
            <a:extLst>
              <a:ext uri="{FF2B5EF4-FFF2-40B4-BE49-F238E27FC236}">
                <a16:creationId xmlns:a16="http://schemas.microsoft.com/office/drawing/2014/main" id="{CE9E0A05-CD46-4952-8784-6C0326D88748}"/>
              </a:ext>
            </a:extLst>
          </p:cNvPr>
          <p:cNvSpPr/>
          <p:nvPr/>
        </p:nvSpPr>
        <p:spPr>
          <a:xfrm>
            <a:off x="5133270" y="1360522"/>
            <a:ext cx="1635549" cy="861774"/>
          </a:xfrm>
          <a:prstGeom prst="rect">
            <a:avLst/>
          </a:prstGeom>
          <a:solidFill>
            <a:schemeClr val="bg1"/>
          </a:solidFill>
        </p:spPr>
        <p:txBody>
          <a:bodyPr wrap="square">
            <a:spAutoFit/>
          </a:bodyPr>
          <a:lstStyle/>
          <a:p>
            <a:pPr lvl="0"/>
            <a:r>
              <a:rPr lang="ja-JP" altLang="en-US" sz="1000" b="1" dirty="0">
                <a:solidFill>
                  <a:prstClr val="black"/>
                </a:solidFill>
                <a:latin typeface="游ゴシック" panose="020B0400000000000000" pitchFamily="50" charset="-128"/>
                <a:ea typeface="游ゴシック" panose="020B0400000000000000" pitchFamily="50" charset="-128"/>
              </a:rPr>
              <a:t>武石診療所を受診する患者は、</a:t>
            </a:r>
            <a:r>
              <a:rPr lang="en-US" altLang="ja-JP" sz="1000" b="1" dirty="0">
                <a:solidFill>
                  <a:prstClr val="black"/>
                </a:solidFill>
                <a:latin typeface="游ゴシック" panose="020B0400000000000000" pitchFamily="50" charset="-128"/>
                <a:ea typeface="游ゴシック" panose="020B0400000000000000" pitchFamily="50" charset="-128"/>
              </a:rPr>
              <a:t>8</a:t>
            </a:r>
            <a:r>
              <a:rPr lang="ja-JP" altLang="en-US" sz="1000" b="1" dirty="0">
                <a:solidFill>
                  <a:prstClr val="black"/>
                </a:solidFill>
                <a:latin typeface="游ゴシック" panose="020B0400000000000000" pitchFamily="50" charset="-128"/>
                <a:ea typeface="游ゴシック" panose="020B0400000000000000" pitchFamily="50" charset="-128"/>
              </a:rPr>
              <a:t>割近くが武石地域の住民であり、年齢層も</a:t>
            </a:r>
            <a:r>
              <a:rPr lang="en-US" altLang="ja-JP" sz="1000" b="1" dirty="0">
                <a:solidFill>
                  <a:prstClr val="black"/>
                </a:solidFill>
                <a:latin typeface="游ゴシック" panose="020B0400000000000000" pitchFamily="50" charset="-128"/>
                <a:ea typeface="游ゴシック" panose="020B0400000000000000" pitchFamily="50" charset="-128"/>
              </a:rPr>
              <a:t>60</a:t>
            </a:r>
            <a:r>
              <a:rPr lang="ja-JP" altLang="en-US" sz="1000" b="1" dirty="0">
                <a:solidFill>
                  <a:prstClr val="black"/>
                </a:solidFill>
                <a:latin typeface="游ゴシック" panose="020B0400000000000000" pitchFamily="50" charset="-128"/>
                <a:ea typeface="游ゴシック" panose="020B0400000000000000" pitchFamily="50" charset="-128"/>
              </a:rPr>
              <a:t>歳以上の高齢者が全体の</a:t>
            </a:r>
            <a:r>
              <a:rPr lang="en-US" altLang="ja-JP" sz="1000" b="1" dirty="0">
                <a:solidFill>
                  <a:prstClr val="black"/>
                </a:solidFill>
                <a:latin typeface="游ゴシック" panose="020B0400000000000000" pitchFamily="50" charset="-128"/>
                <a:ea typeface="游ゴシック" panose="020B0400000000000000" pitchFamily="50" charset="-128"/>
              </a:rPr>
              <a:t>81</a:t>
            </a:r>
            <a:r>
              <a:rPr lang="ja-JP" altLang="en-US" sz="1000" b="1" dirty="0">
                <a:solidFill>
                  <a:prstClr val="black"/>
                </a:solidFill>
                <a:latin typeface="游ゴシック" panose="020B0400000000000000" pitchFamily="50" charset="-128"/>
                <a:ea typeface="游ゴシック" panose="020B0400000000000000" pitchFamily="50" charset="-128"/>
              </a:rPr>
              <a:t>％となっています。</a:t>
            </a:r>
          </a:p>
        </p:txBody>
      </p:sp>
      <p:pic>
        <p:nvPicPr>
          <p:cNvPr id="40" name="図 39">
            <a:extLst>
              <a:ext uri="{FF2B5EF4-FFF2-40B4-BE49-F238E27FC236}">
                <a16:creationId xmlns:a16="http://schemas.microsoft.com/office/drawing/2014/main" id="{FD94B043-6081-4026-B18C-8AA13A97CD80}"/>
              </a:ext>
            </a:extLst>
          </p:cNvPr>
          <p:cNvPicPr>
            <a:picLocks noChangeAspect="1"/>
          </p:cNvPicPr>
          <p:nvPr/>
        </p:nvPicPr>
        <p:blipFill>
          <a:blip r:embed="rId6"/>
          <a:stretch>
            <a:fillRect/>
          </a:stretch>
        </p:blipFill>
        <p:spPr>
          <a:xfrm>
            <a:off x="4622361" y="2545061"/>
            <a:ext cx="4426355" cy="2053493"/>
          </a:xfrm>
          <a:prstGeom prst="rect">
            <a:avLst/>
          </a:prstGeom>
          <a:effectLst>
            <a:outerShdw blurRad="50800" dist="38100" dir="8100000" algn="tr" rotWithShape="0">
              <a:prstClr val="black">
                <a:alpha val="40000"/>
              </a:prstClr>
            </a:outerShdw>
          </a:effectLst>
        </p:spPr>
      </p:pic>
      <p:sp>
        <p:nvSpPr>
          <p:cNvPr id="41" name="正方形/長方形 40">
            <a:extLst>
              <a:ext uri="{FF2B5EF4-FFF2-40B4-BE49-F238E27FC236}">
                <a16:creationId xmlns:a16="http://schemas.microsoft.com/office/drawing/2014/main" id="{57D2A6A2-9DEC-4E52-9546-B76C767A4E6C}"/>
              </a:ext>
            </a:extLst>
          </p:cNvPr>
          <p:cNvSpPr/>
          <p:nvPr/>
        </p:nvSpPr>
        <p:spPr>
          <a:xfrm>
            <a:off x="7481327" y="2625962"/>
            <a:ext cx="1126639" cy="369332"/>
          </a:xfrm>
          <a:prstGeom prst="rect">
            <a:avLst/>
          </a:prstGeom>
          <a:solidFill>
            <a:srgbClr val="FFFFCC"/>
          </a:solidFill>
          <a:ln>
            <a:solidFill>
              <a:schemeClr val="tx1"/>
            </a:solidFill>
            <a:prstDash val="sysDash"/>
          </a:ln>
        </p:spPr>
        <p:txBody>
          <a:bodyPr wrap="square">
            <a:spAutoFit/>
          </a:bodyPr>
          <a:lstStyle/>
          <a:p>
            <a:r>
              <a:rPr lang="ja-JP" altLang="ja-JP" sz="900" b="1" dirty="0">
                <a:latin typeface="游ゴシック" panose="020B0400000000000000" pitchFamily="50" charset="-128"/>
                <a:ea typeface="游ゴシック" panose="020B0400000000000000" pitchFamily="50" charset="-128"/>
                <a:cs typeface="Times New Roman" panose="02020603050405020304" pitchFamily="18" charset="0"/>
              </a:rPr>
              <a:t>基金への依存傾向</a:t>
            </a:r>
            <a:r>
              <a:rPr lang="ja-JP" altLang="en-US" sz="900" b="1" dirty="0">
                <a:latin typeface="游ゴシック" panose="020B0400000000000000" pitchFamily="50" charset="-128"/>
                <a:ea typeface="游ゴシック" panose="020B0400000000000000" pitchFamily="50" charset="-128"/>
                <a:cs typeface="Times New Roman" panose="02020603050405020304" pitchFamily="18" charset="0"/>
              </a:rPr>
              <a:t>が続いています。</a:t>
            </a:r>
            <a:endParaRPr lang="ja-JP" altLang="en-US" sz="900" b="1" dirty="0">
              <a:latin typeface="游ゴシック" panose="020B0400000000000000" pitchFamily="50" charset="-128"/>
              <a:ea typeface="游ゴシック" panose="020B0400000000000000" pitchFamily="50" charset="-128"/>
            </a:endParaRPr>
          </a:p>
        </p:txBody>
      </p:sp>
      <p:grpSp>
        <p:nvGrpSpPr>
          <p:cNvPr id="8" name="グループ化 7">
            <a:extLst>
              <a:ext uri="{FF2B5EF4-FFF2-40B4-BE49-F238E27FC236}">
                <a16:creationId xmlns:a16="http://schemas.microsoft.com/office/drawing/2014/main" id="{E5339F30-74DE-4697-B6CE-0F4817AC872C}"/>
              </a:ext>
            </a:extLst>
          </p:cNvPr>
          <p:cNvGrpSpPr/>
          <p:nvPr/>
        </p:nvGrpSpPr>
        <p:grpSpPr>
          <a:xfrm>
            <a:off x="3383024" y="1798137"/>
            <a:ext cx="1134284" cy="369332"/>
            <a:chOff x="3333618" y="5193140"/>
            <a:chExt cx="1134284" cy="369332"/>
          </a:xfrm>
        </p:grpSpPr>
        <p:sp>
          <p:nvSpPr>
            <p:cNvPr id="24" name="正方形/長方形 23">
              <a:extLst>
                <a:ext uri="{FF2B5EF4-FFF2-40B4-BE49-F238E27FC236}">
                  <a16:creationId xmlns:a16="http://schemas.microsoft.com/office/drawing/2014/main" id="{F1F2CA5A-04E8-450F-8268-DF83742CA745}"/>
                </a:ext>
              </a:extLst>
            </p:cNvPr>
            <p:cNvSpPr/>
            <p:nvPr/>
          </p:nvSpPr>
          <p:spPr>
            <a:xfrm>
              <a:off x="3333618" y="5193140"/>
              <a:ext cx="1134284" cy="369332"/>
            </a:xfrm>
            <a:prstGeom prst="rect">
              <a:avLst/>
            </a:prstGeom>
          </p:spPr>
          <p:txBody>
            <a:bodyPr wrap="square">
              <a:spAutoFit/>
            </a:bodyPr>
            <a:lstStyle/>
            <a:p>
              <a:r>
                <a:rPr lang="ja-JP" altLang="en-US" sz="900" dirty="0">
                  <a:latin typeface="+mn-ea"/>
                </a:rPr>
                <a:t>昭和</a:t>
              </a:r>
              <a:r>
                <a:rPr lang="en-US" altLang="ja-JP" sz="900" dirty="0">
                  <a:latin typeface="+mn-ea"/>
                </a:rPr>
                <a:t>40</a:t>
              </a:r>
              <a:r>
                <a:rPr lang="ja-JP" altLang="en-US" sz="900" dirty="0">
                  <a:latin typeface="+mn-ea"/>
                </a:rPr>
                <a:t>年代に医師不在により閉鎖</a:t>
              </a:r>
              <a:endParaRPr lang="ja-JP" altLang="en-US" sz="900" dirty="0"/>
            </a:p>
          </p:txBody>
        </p:sp>
        <p:sp>
          <p:nvSpPr>
            <p:cNvPr id="25" name="大かっこ 24">
              <a:extLst>
                <a:ext uri="{FF2B5EF4-FFF2-40B4-BE49-F238E27FC236}">
                  <a16:creationId xmlns:a16="http://schemas.microsoft.com/office/drawing/2014/main" id="{9978DD01-E55D-457D-8A28-C58FC63B42AA}"/>
                </a:ext>
              </a:extLst>
            </p:cNvPr>
            <p:cNvSpPr/>
            <p:nvPr/>
          </p:nvSpPr>
          <p:spPr>
            <a:xfrm>
              <a:off x="3353924" y="5193140"/>
              <a:ext cx="1058606" cy="365432"/>
            </a:xfrm>
            <a:prstGeom prst="bracketPair">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pic>
        <p:nvPicPr>
          <p:cNvPr id="42" name="図 41">
            <a:extLst>
              <a:ext uri="{FF2B5EF4-FFF2-40B4-BE49-F238E27FC236}">
                <a16:creationId xmlns:a16="http://schemas.microsoft.com/office/drawing/2014/main" id="{22463630-7562-48DF-91AB-A1FDA3D78F60}"/>
              </a:ext>
            </a:extLst>
          </p:cNvPr>
          <p:cNvPicPr>
            <a:picLocks noChangeAspect="1"/>
          </p:cNvPicPr>
          <p:nvPr/>
        </p:nvPicPr>
        <p:blipFill>
          <a:blip r:embed="rId7"/>
          <a:stretch>
            <a:fillRect/>
          </a:stretch>
        </p:blipFill>
        <p:spPr>
          <a:xfrm>
            <a:off x="4637480" y="4696835"/>
            <a:ext cx="4368843" cy="1996906"/>
          </a:xfrm>
          <a:prstGeom prst="rect">
            <a:avLst/>
          </a:prstGeom>
          <a:effectLst>
            <a:outerShdw blurRad="50800" dist="38100" dir="8100000" algn="tr" rotWithShape="0">
              <a:prstClr val="black">
                <a:alpha val="40000"/>
              </a:prstClr>
            </a:outerShdw>
          </a:effectLst>
        </p:spPr>
      </p:pic>
      <p:sp>
        <p:nvSpPr>
          <p:cNvPr id="43" name="正方形/長方形 42">
            <a:extLst>
              <a:ext uri="{FF2B5EF4-FFF2-40B4-BE49-F238E27FC236}">
                <a16:creationId xmlns:a16="http://schemas.microsoft.com/office/drawing/2014/main" id="{9EEAB4C7-56DE-4533-9DD9-C4B8DAB364C1}"/>
              </a:ext>
            </a:extLst>
          </p:cNvPr>
          <p:cNvSpPr/>
          <p:nvPr/>
        </p:nvSpPr>
        <p:spPr>
          <a:xfrm>
            <a:off x="7710768" y="4442919"/>
            <a:ext cx="1202071" cy="507831"/>
          </a:xfrm>
          <a:prstGeom prst="rect">
            <a:avLst/>
          </a:prstGeom>
          <a:solidFill>
            <a:srgbClr val="FFFFCC"/>
          </a:solidFill>
          <a:ln>
            <a:solidFill>
              <a:schemeClr val="tx1"/>
            </a:solidFill>
            <a:prstDash val="sysDash"/>
          </a:ln>
        </p:spPr>
        <p:txBody>
          <a:bodyPr wrap="square">
            <a:spAutoFit/>
          </a:bodyPr>
          <a:lstStyle/>
          <a:p>
            <a:r>
              <a:rPr lang="ja-JP" altLang="en-US" sz="900" b="1" dirty="0">
                <a:latin typeface="游ゴシック" panose="020B0400000000000000" pitchFamily="50" charset="-128"/>
                <a:ea typeface="游ゴシック" panose="020B0400000000000000" pitchFamily="50" charset="-128"/>
                <a:cs typeface="Times New Roman" panose="02020603050405020304" pitchFamily="18" charset="0"/>
              </a:rPr>
              <a:t>医業収益の中で給与費の占める割合が高い状況です。</a:t>
            </a:r>
            <a:endParaRPr lang="ja-JP" altLang="en-US" sz="900" b="1" dirty="0">
              <a:latin typeface="游ゴシック" panose="020B0400000000000000" pitchFamily="50" charset="-128"/>
              <a:ea typeface="游ゴシック" panose="020B0400000000000000" pitchFamily="50" charset="-128"/>
            </a:endParaRPr>
          </a:p>
        </p:txBody>
      </p:sp>
      <p:grpSp>
        <p:nvGrpSpPr>
          <p:cNvPr id="2" name="グループ化 1">
            <a:extLst>
              <a:ext uri="{FF2B5EF4-FFF2-40B4-BE49-F238E27FC236}">
                <a16:creationId xmlns:a16="http://schemas.microsoft.com/office/drawing/2014/main" id="{8A64C91A-0FCC-457E-A5C8-759A9E37E56B}"/>
              </a:ext>
            </a:extLst>
          </p:cNvPr>
          <p:cNvGrpSpPr/>
          <p:nvPr/>
        </p:nvGrpSpPr>
        <p:grpSpPr>
          <a:xfrm>
            <a:off x="28526" y="4823140"/>
            <a:ext cx="4561673" cy="1894437"/>
            <a:chOff x="10232" y="2259447"/>
            <a:chExt cx="4561673" cy="1894437"/>
          </a:xfrm>
        </p:grpSpPr>
        <p:sp>
          <p:nvSpPr>
            <p:cNvPr id="11" name="正方形/長方形 10">
              <a:extLst>
                <a:ext uri="{FF2B5EF4-FFF2-40B4-BE49-F238E27FC236}">
                  <a16:creationId xmlns:a16="http://schemas.microsoft.com/office/drawing/2014/main" id="{EB3AF66F-4EAC-467C-8DFC-95D3692CCB0C}"/>
                </a:ext>
              </a:extLst>
            </p:cNvPr>
            <p:cNvSpPr/>
            <p:nvPr/>
          </p:nvSpPr>
          <p:spPr>
            <a:xfrm>
              <a:off x="10232" y="2368780"/>
              <a:ext cx="4540596" cy="1785104"/>
            </a:xfrm>
            <a:prstGeom prst="rect">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F2469A9A-0730-458F-8F72-7C36D839D51E}"/>
                </a:ext>
              </a:extLst>
            </p:cNvPr>
            <p:cNvSpPr/>
            <p:nvPr/>
          </p:nvSpPr>
          <p:spPr>
            <a:xfrm>
              <a:off x="61852" y="2578034"/>
              <a:ext cx="4406050" cy="1394047"/>
            </a:xfrm>
            <a:prstGeom prst="roundRect">
              <a:avLst>
                <a:gd name="adj" fmla="val 3881"/>
              </a:avLst>
            </a:prstGeom>
            <a:ln>
              <a:noFill/>
            </a:ln>
            <a:effectLst>
              <a:outerShdw blurRad="50800" dist="38100" dir="5400000" algn="t"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t"/>
            <a:lstStyle/>
            <a:p>
              <a:r>
                <a:rPr kumimoji="1" lang="ja-JP" altLang="en-US" sz="1100" b="1" dirty="0">
                  <a:latin typeface="ＭＳ 明朝" panose="02020609040205080304" pitchFamily="17" charset="-128"/>
                  <a:ea typeface="ＭＳ 明朝" panose="02020609040205080304" pitchFamily="17" charset="-128"/>
                </a:rPr>
                <a:t>（１）患者数の減少（地域人口の減少に伴う患者数の減少）</a:t>
              </a:r>
              <a:endParaRPr kumimoji="1" lang="en-US" altLang="ja-JP" sz="1100" b="1" dirty="0">
                <a:latin typeface="ＭＳ 明朝" panose="02020609040205080304" pitchFamily="17" charset="-128"/>
                <a:ea typeface="ＭＳ 明朝" panose="02020609040205080304" pitchFamily="17" charset="-128"/>
              </a:endParaRPr>
            </a:p>
            <a:p>
              <a:r>
                <a:rPr kumimoji="1" lang="ja-JP" altLang="en-US" sz="1100" b="1" dirty="0">
                  <a:latin typeface="ＭＳ 明朝" panose="02020609040205080304" pitchFamily="17" charset="-128"/>
                  <a:ea typeface="ＭＳ 明朝" panose="02020609040205080304" pitchFamily="17" charset="-128"/>
                </a:rPr>
                <a:t>（２）経営状況の悪化（歳入の減、基金の枯渇）</a:t>
              </a:r>
              <a:endParaRPr kumimoji="1" lang="en-US" altLang="ja-JP" sz="1100" b="1" dirty="0">
                <a:latin typeface="ＭＳ 明朝" panose="02020609040205080304" pitchFamily="17" charset="-128"/>
                <a:ea typeface="ＭＳ 明朝" panose="02020609040205080304" pitchFamily="17" charset="-128"/>
              </a:endParaRPr>
            </a:p>
            <a:p>
              <a:r>
                <a:rPr kumimoji="1" lang="ja-JP" altLang="en-US" sz="1100" b="1" dirty="0">
                  <a:latin typeface="ＭＳ 明朝" panose="02020609040205080304" pitchFamily="17" charset="-128"/>
                  <a:ea typeface="ＭＳ 明朝" panose="02020609040205080304" pitchFamily="17" charset="-128"/>
                </a:rPr>
                <a:t>（３）診療体制（医療スタッフの確保）</a:t>
              </a:r>
              <a:endParaRPr kumimoji="1" lang="en-US" altLang="ja-JP" sz="1100" b="1" dirty="0">
                <a:latin typeface="ＭＳ 明朝" panose="02020609040205080304" pitchFamily="17" charset="-128"/>
                <a:ea typeface="ＭＳ 明朝" panose="02020609040205080304" pitchFamily="17" charset="-128"/>
              </a:endParaRPr>
            </a:p>
            <a:p>
              <a:r>
                <a:rPr kumimoji="1" lang="ja-JP" altLang="en-US" sz="1100" b="1" dirty="0">
                  <a:latin typeface="ＭＳ 明朝" panose="02020609040205080304" pitchFamily="17" charset="-128"/>
                  <a:ea typeface="ＭＳ 明朝" panose="02020609040205080304" pitchFamily="17" charset="-128"/>
                </a:rPr>
                <a:t>（４）宅直制度（</a:t>
              </a:r>
              <a:r>
                <a:rPr kumimoji="1" lang="en-US" altLang="ja-JP" sz="1100" b="1" dirty="0">
                  <a:latin typeface="ＭＳ 明朝" panose="02020609040205080304" pitchFamily="17" charset="-128"/>
                  <a:ea typeface="ＭＳ 明朝" panose="02020609040205080304" pitchFamily="17" charset="-128"/>
                </a:rPr>
                <a:t>24</a:t>
              </a:r>
              <a:r>
                <a:rPr kumimoji="1" lang="ja-JP" altLang="en-US" sz="1100" b="1" dirty="0">
                  <a:latin typeface="ＭＳ 明朝" panose="02020609040205080304" pitchFamily="17" charset="-128"/>
                  <a:ea typeface="ＭＳ 明朝" panose="02020609040205080304" pitchFamily="17" charset="-128"/>
                </a:rPr>
                <a:t>時間</a:t>
              </a:r>
              <a:r>
                <a:rPr kumimoji="1" lang="en-US" altLang="ja-JP" sz="1100" b="1" dirty="0">
                  <a:latin typeface="ＭＳ 明朝" panose="02020609040205080304" pitchFamily="17" charset="-128"/>
                  <a:ea typeface="ＭＳ 明朝" panose="02020609040205080304" pitchFamily="17" charset="-128"/>
                </a:rPr>
                <a:t>365</a:t>
              </a:r>
              <a:r>
                <a:rPr kumimoji="1" lang="ja-JP" altLang="en-US" sz="1100" b="1" dirty="0">
                  <a:latin typeface="ＭＳ 明朝" panose="02020609040205080304" pitchFamily="17" charset="-128"/>
                  <a:ea typeface="ＭＳ 明朝" panose="02020609040205080304" pitchFamily="17" charset="-128"/>
                </a:rPr>
                <a:t>日の診療体制）</a:t>
              </a:r>
              <a:endParaRPr kumimoji="1" lang="en-US" altLang="ja-JP" sz="1100" b="1" dirty="0">
                <a:latin typeface="ＭＳ 明朝" panose="02020609040205080304" pitchFamily="17" charset="-128"/>
                <a:ea typeface="ＭＳ 明朝" panose="02020609040205080304" pitchFamily="17" charset="-128"/>
              </a:endParaRPr>
            </a:p>
            <a:p>
              <a:r>
                <a:rPr kumimoji="1" lang="ja-JP" altLang="en-US" sz="1100" b="1" dirty="0">
                  <a:latin typeface="ＭＳ 明朝" panose="02020609040205080304" pitchFamily="17" charset="-128"/>
                  <a:ea typeface="ＭＳ 明朝" panose="02020609040205080304" pitchFamily="17" charset="-128"/>
                </a:rPr>
                <a:t>（５）医療事務（専門性と継続的な事務員の確保）</a:t>
              </a:r>
              <a:endParaRPr kumimoji="1" lang="en-US" altLang="ja-JP" sz="1100" b="1" dirty="0">
                <a:latin typeface="ＭＳ 明朝" panose="02020609040205080304" pitchFamily="17" charset="-128"/>
                <a:ea typeface="ＭＳ 明朝" panose="02020609040205080304" pitchFamily="17" charset="-128"/>
              </a:endParaRPr>
            </a:p>
            <a:p>
              <a:r>
                <a:rPr kumimoji="1" lang="ja-JP" altLang="en-US" sz="1100" b="1" dirty="0">
                  <a:latin typeface="ＭＳ 明朝" panose="02020609040205080304" pitchFamily="17" charset="-128"/>
                  <a:ea typeface="ＭＳ 明朝" panose="02020609040205080304" pitchFamily="17" charset="-128"/>
                </a:rPr>
                <a:t>（６）調剤業務（薬剤指導、在庫管理）</a:t>
              </a:r>
              <a:endParaRPr kumimoji="1" lang="en-US" altLang="ja-JP" sz="1100" b="1" dirty="0">
                <a:latin typeface="ＭＳ 明朝" panose="02020609040205080304" pitchFamily="17" charset="-128"/>
                <a:ea typeface="ＭＳ 明朝" panose="02020609040205080304" pitchFamily="17" charset="-128"/>
              </a:endParaRPr>
            </a:p>
            <a:p>
              <a:r>
                <a:rPr kumimoji="1" lang="ja-JP" altLang="en-US" sz="1100" b="1" dirty="0">
                  <a:latin typeface="ＭＳ 明朝" panose="02020609040205080304" pitchFamily="17" charset="-128"/>
                  <a:ea typeface="ＭＳ 明朝" panose="02020609040205080304" pitchFamily="17" charset="-128"/>
                </a:rPr>
                <a:t>（７）施設の老朽化と医療機器の更新</a:t>
              </a:r>
              <a:endParaRPr kumimoji="1" lang="en-US" altLang="ja-JP" sz="1100" b="1" dirty="0">
                <a:latin typeface="ＭＳ 明朝" panose="02020609040205080304" pitchFamily="17" charset="-128"/>
                <a:ea typeface="ＭＳ 明朝" panose="02020609040205080304" pitchFamily="17" charset="-128"/>
              </a:endParaRPr>
            </a:p>
            <a:p>
              <a:r>
                <a:rPr kumimoji="1" lang="ja-JP" altLang="en-US" sz="1100" b="1" dirty="0">
                  <a:latin typeface="ＭＳ 明朝" panose="02020609040205080304" pitchFamily="17" charset="-128"/>
                  <a:ea typeface="ＭＳ 明朝" panose="02020609040205080304" pitchFamily="17" charset="-128"/>
                </a:rPr>
                <a:t>　　</a:t>
              </a:r>
            </a:p>
          </p:txBody>
        </p:sp>
        <p:sp>
          <p:nvSpPr>
            <p:cNvPr id="13" name="四角形: 角を丸くする 12">
              <a:extLst>
                <a:ext uri="{FF2B5EF4-FFF2-40B4-BE49-F238E27FC236}">
                  <a16:creationId xmlns:a16="http://schemas.microsoft.com/office/drawing/2014/main" id="{37EE650B-C1A3-48BB-ABE3-0D355FA2DF68}"/>
                </a:ext>
              </a:extLst>
            </p:cNvPr>
            <p:cNvSpPr/>
            <p:nvPr/>
          </p:nvSpPr>
          <p:spPr>
            <a:xfrm>
              <a:off x="121364" y="2259447"/>
              <a:ext cx="2184032" cy="298443"/>
            </a:xfrm>
            <a:prstGeom prst="roundRect">
              <a:avLst>
                <a:gd name="adj" fmla="val 7724"/>
              </a:avLst>
            </a:prstGeom>
          </p:spPr>
          <p:style>
            <a:lnRef idx="2">
              <a:schemeClr val="accent3"/>
            </a:lnRef>
            <a:fillRef idx="1">
              <a:schemeClr val="lt1"/>
            </a:fillRef>
            <a:effectRef idx="0">
              <a:schemeClr val="accent3"/>
            </a:effectRef>
            <a:fontRef idx="minor">
              <a:schemeClr val="dk1"/>
            </a:fontRef>
          </p:style>
          <p:txBody>
            <a:bodyPr rtlCol="0" anchor="ctr"/>
            <a:lstStyle/>
            <a:p>
              <a:r>
                <a:rPr kumimoji="1" lang="ja-JP" altLang="en-US" sz="1400" b="1" dirty="0">
                  <a:latin typeface="HG丸ｺﾞｼｯｸM-PRO" panose="020F0600000000000000" pitchFamily="50" charset="-128"/>
                  <a:ea typeface="HG丸ｺﾞｼｯｸM-PRO" panose="020F0600000000000000" pitchFamily="50" charset="-128"/>
                </a:rPr>
                <a:t>２　武石診療所の課題</a:t>
              </a:r>
            </a:p>
          </p:txBody>
        </p:sp>
        <p:sp>
          <p:nvSpPr>
            <p:cNvPr id="44" name="テキスト ボックス 43">
              <a:extLst>
                <a:ext uri="{FF2B5EF4-FFF2-40B4-BE49-F238E27FC236}">
                  <a16:creationId xmlns:a16="http://schemas.microsoft.com/office/drawing/2014/main" id="{BF613329-A780-4565-B375-6FBB5379CCA5}"/>
                </a:ext>
              </a:extLst>
            </p:cNvPr>
            <p:cNvSpPr txBox="1"/>
            <p:nvPr/>
          </p:nvSpPr>
          <p:spPr>
            <a:xfrm>
              <a:off x="3536603" y="3323367"/>
              <a:ext cx="1035302" cy="646331"/>
            </a:xfrm>
            <a:prstGeom prst="rect">
              <a:avLst/>
            </a:prstGeom>
            <a:noFill/>
          </p:spPr>
          <p:txBody>
            <a:bodyPr wrap="square" rtlCol="0">
              <a:spAutoFit/>
            </a:bodyPr>
            <a:lstStyle/>
            <a:p>
              <a:r>
                <a:rPr kumimoji="1" lang="ja-JP" altLang="en-US" sz="900" b="1" dirty="0"/>
                <a:t>医師：</a:t>
              </a:r>
              <a:r>
                <a:rPr kumimoji="1" lang="en-US" altLang="ja-JP" sz="900" b="1" dirty="0"/>
                <a:t>1</a:t>
              </a:r>
              <a:r>
                <a:rPr kumimoji="1" lang="ja-JP" altLang="en-US" sz="900" b="1" dirty="0"/>
                <a:t>　</a:t>
              </a:r>
              <a:endParaRPr kumimoji="1" lang="en-US" altLang="ja-JP" sz="900" b="1" dirty="0"/>
            </a:p>
            <a:p>
              <a:r>
                <a:rPr kumimoji="1" lang="ja-JP" altLang="en-US" sz="900" b="1" dirty="0"/>
                <a:t>看護師：</a:t>
              </a:r>
              <a:r>
                <a:rPr kumimoji="1" lang="en-US" altLang="ja-JP" sz="900" b="1" dirty="0"/>
                <a:t>4</a:t>
              </a:r>
            </a:p>
            <a:p>
              <a:r>
                <a:rPr kumimoji="1" lang="ja-JP" altLang="en-US" sz="900" b="1" dirty="0"/>
                <a:t>理学療法士：</a:t>
              </a:r>
              <a:r>
                <a:rPr kumimoji="1" lang="en-US" altLang="ja-JP" sz="900" b="1" dirty="0"/>
                <a:t>1</a:t>
              </a:r>
              <a:r>
                <a:rPr kumimoji="1" lang="ja-JP" altLang="en-US" sz="900" b="1" dirty="0"/>
                <a:t>　</a:t>
              </a:r>
              <a:endParaRPr kumimoji="1" lang="en-US" altLang="ja-JP" sz="900" b="1" dirty="0"/>
            </a:p>
            <a:p>
              <a:r>
                <a:rPr kumimoji="1" lang="ja-JP" altLang="en-US" sz="900" b="1" dirty="0"/>
                <a:t>事務職員：</a:t>
              </a:r>
              <a:r>
                <a:rPr kumimoji="1" lang="en-US" altLang="ja-JP" sz="900" b="1" dirty="0"/>
                <a:t>3</a:t>
              </a:r>
              <a:endParaRPr kumimoji="1" lang="ja-JP" altLang="en-US" sz="900" b="1" dirty="0"/>
            </a:p>
          </p:txBody>
        </p:sp>
        <p:grpSp>
          <p:nvGrpSpPr>
            <p:cNvPr id="45" name="グループ化 44">
              <a:extLst>
                <a:ext uri="{FF2B5EF4-FFF2-40B4-BE49-F238E27FC236}">
                  <a16:creationId xmlns:a16="http://schemas.microsoft.com/office/drawing/2014/main" id="{C937BCA3-2E85-4A4D-8B9E-DF29D62B2C44}"/>
                </a:ext>
              </a:extLst>
            </p:cNvPr>
            <p:cNvGrpSpPr/>
            <p:nvPr/>
          </p:nvGrpSpPr>
          <p:grpSpPr>
            <a:xfrm>
              <a:off x="3531047" y="2803238"/>
              <a:ext cx="673480" cy="569322"/>
              <a:chOff x="-58053" y="1158068"/>
              <a:chExt cx="1195334" cy="1237988"/>
            </a:xfrm>
          </p:grpSpPr>
          <p:pic>
            <p:nvPicPr>
              <p:cNvPr id="46" name="グラフィックス 45" descr="ユーザー">
                <a:extLst>
                  <a:ext uri="{FF2B5EF4-FFF2-40B4-BE49-F238E27FC236}">
                    <a16:creationId xmlns:a16="http://schemas.microsoft.com/office/drawing/2014/main" id="{4E277010-25EA-4ACE-8188-525F6F8AA33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81331" y="1333982"/>
                <a:ext cx="373310" cy="373310"/>
              </a:xfrm>
              <a:prstGeom prst="rect">
                <a:avLst/>
              </a:prstGeom>
            </p:spPr>
          </p:pic>
          <p:pic>
            <p:nvPicPr>
              <p:cNvPr id="47" name="グラフィックス 46" descr="医師">
                <a:extLst>
                  <a:ext uri="{FF2B5EF4-FFF2-40B4-BE49-F238E27FC236}">
                    <a16:creationId xmlns:a16="http://schemas.microsoft.com/office/drawing/2014/main" id="{4C0E3CD3-06F7-4F83-BC88-75BD37A2C16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298" y="1158068"/>
                <a:ext cx="472881" cy="472881"/>
              </a:xfrm>
              <a:prstGeom prst="rect">
                <a:avLst/>
              </a:prstGeom>
            </p:spPr>
          </p:pic>
          <p:pic>
            <p:nvPicPr>
              <p:cNvPr id="48" name="グラフィックス 47" descr="ユーザー">
                <a:extLst>
                  <a:ext uri="{FF2B5EF4-FFF2-40B4-BE49-F238E27FC236}">
                    <a16:creationId xmlns:a16="http://schemas.microsoft.com/office/drawing/2014/main" id="{4BE3EF3E-FA62-479D-BBF7-04AC01B6B4E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6593" y="1450462"/>
                <a:ext cx="813451" cy="813453"/>
              </a:xfrm>
              <a:prstGeom prst="rect">
                <a:avLst/>
              </a:prstGeom>
            </p:spPr>
          </p:pic>
          <p:pic>
            <p:nvPicPr>
              <p:cNvPr id="49" name="グラフィックス 48" descr="ユーザー">
                <a:extLst>
                  <a:ext uri="{FF2B5EF4-FFF2-40B4-BE49-F238E27FC236}">
                    <a16:creationId xmlns:a16="http://schemas.microsoft.com/office/drawing/2014/main" id="{E88BE907-2E0E-4444-A0C1-4E260E16ACB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8053" y="2014913"/>
                <a:ext cx="373310" cy="373310"/>
              </a:xfrm>
              <a:prstGeom prst="rect">
                <a:avLst/>
              </a:prstGeom>
            </p:spPr>
          </p:pic>
          <p:pic>
            <p:nvPicPr>
              <p:cNvPr id="50" name="グラフィックス 49" descr="ユーザー">
                <a:extLst>
                  <a:ext uri="{FF2B5EF4-FFF2-40B4-BE49-F238E27FC236}">
                    <a16:creationId xmlns:a16="http://schemas.microsoft.com/office/drawing/2014/main" id="{CB66EFAC-89B6-464E-AE72-75089B56D77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36867" y="2022746"/>
                <a:ext cx="373310" cy="373310"/>
              </a:xfrm>
              <a:prstGeom prst="rect">
                <a:avLst/>
              </a:prstGeom>
            </p:spPr>
          </p:pic>
          <p:pic>
            <p:nvPicPr>
              <p:cNvPr id="51" name="グラフィックス 50" descr="ユーザー">
                <a:extLst>
                  <a:ext uri="{FF2B5EF4-FFF2-40B4-BE49-F238E27FC236}">
                    <a16:creationId xmlns:a16="http://schemas.microsoft.com/office/drawing/2014/main" id="{95B0EB59-ED47-4CF2-BA4A-FD70CE3242D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40054" y="2014913"/>
                <a:ext cx="373310" cy="373310"/>
              </a:xfrm>
              <a:prstGeom prst="rect">
                <a:avLst/>
              </a:prstGeom>
            </p:spPr>
          </p:pic>
          <p:pic>
            <p:nvPicPr>
              <p:cNvPr id="52" name="グラフィックス 51" descr="ユーザー">
                <a:extLst>
                  <a:ext uri="{FF2B5EF4-FFF2-40B4-BE49-F238E27FC236}">
                    <a16:creationId xmlns:a16="http://schemas.microsoft.com/office/drawing/2014/main" id="{53808BE3-EC50-461B-9429-C71CEE9789F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63970" y="1895418"/>
                <a:ext cx="373311" cy="373309"/>
              </a:xfrm>
              <a:prstGeom prst="rect">
                <a:avLst/>
              </a:prstGeom>
            </p:spPr>
          </p:pic>
        </p:grpSp>
      </p:grpSp>
    </p:spTree>
    <p:extLst>
      <p:ext uri="{BB962C8B-B14F-4D97-AF65-F5344CB8AC3E}">
        <p14:creationId xmlns:p14="http://schemas.microsoft.com/office/powerpoint/2010/main" val="2509128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A5E10553-0889-44FF-B556-1D7C5843606B}"/>
              </a:ext>
            </a:extLst>
          </p:cNvPr>
          <p:cNvSpPr/>
          <p:nvPr/>
        </p:nvSpPr>
        <p:spPr>
          <a:xfrm>
            <a:off x="0" y="149223"/>
            <a:ext cx="5929749" cy="1319362"/>
          </a:xfrm>
          <a:prstGeom prst="rect">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p>
        </p:txBody>
      </p:sp>
      <p:sp>
        <p:nvSpPr>
          <p:cNvPr id="5" name="四角形: 角を丸くする 4">
            <a:extLst>
              <a:ext uri="{FF2B5EF4-FFF2-40B4-BE49-F238E27FC236}">
                <a16:creationId xmlns:a16="http://schemas.microsoft.com/office/drawing/2014/main" id="{8CCD99E9-5251-4D27-8C78-8B24A6CE4224}"/>
              </a:ext>
            </a:extLst>
          </p:cNvPr>
          <p:cNvSpPr/>
          <p:nvPr/>
        </p:nvSpPr>
        <p:spPr>
          <a:xfrm>
            <a:off x="79513" y="330261"/>
            <a:ext cx="5771831" cy="1088631"/>
          </a:xfrm>
          <a:prstGeom prst="roundRect">
            <a:avLst>
              <a:gd name="adj" fmla="val 3881"/>
            </a:avLst>
          </a:prstGeom>
          <a:ln>
            <a:noFill/>
          </a:ln>
          <a:effectLst>
            <a:outerShdw blurRad="50800" dist="38100" dir="5400000" algn="t"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t"/>
          <a:lstStyle/>
          <a:p>
            <a:r>
              <a:rPr kumimoji="1" lang="ja-JP" altLang="en-US" sz="1100" dirty="0">
                <a:latin typeface="ＭＳ 明朝" panose="02020609040205080304" pitchFamily="17" charset="-128"/>
                <a:ea typeface="ＭＳ 明朝" panose="02020609040205080304" pitchFamily="17" charset="-128"/>
              </a:rPr>
              <a:t>　武石診療所は、医療と介護が連携した先駆的な地域医療・在宅医療を築いてきました。診療科にこだわらず家庭医として</a:t>
            </a:r>
            <a:r>
              <a:rPr kumimoji="1" lang="ja-JP" altLang="en-US" sz="1100" b="1" dirty="0">
                <a:solidFill>
                  <a:srgbClr val="C00000"/>
                </a:solidFill>
                <a:latin typeface="ＭＳ 明朝" panose="02020609040205080304" pitchFamily="17" charset="-128"/>
                <a:ea typeface="ＭＳ 明朝" panose="02020609040205080304" pitchFamily="17" charset="-128"/>
              </a:rPr>
              <a:t>プライマリーケア</a:t>
            </a:r>
            <a:r>
              <a:rPr kumimoji="1" lang="ja-JP" altLang="en-US" sz="1100" dirty="0">
                <a:latin typeface="ＭＳ 明朝" panose="02020609040205080304" pitchFamily="17" charset="-128"/>
                <a:ea typeface="ＭＳ 明朝" panose="02020609040205080304" pitchFamily="17" charset="-128"/>
              </a:rPr>
              <a:t>を実践し、患者の身体的な病気に目を向けるだけでなく、個々の生活の状況を考慮した医療を提供しています。引き続きこうした医療が行われていくことが地域住民の望みです。持続可能な診療所の運営を行うために、行政として地域医療・在宅医療への財政支援を含めた政策的な関わり方を継続して行っていくため、次の施策を展開します。</a:t>
            </a:r>
          </a:p>
          <a:p>
            <a:r>
              <a:rPr kumimoji="1" lang="ja-JP" altLang="en-US" sz="1100" dirty="0">
                <a:latin typeface="ＭＳ 明朝" panose="02020609040205080304" pitchFamily="17" charset="-128"/>
                <a:ea typeface="ＭＳ 明朝" panose="02020609040205080304" pitchFamily="17" charset="-128"/>
              </a:rPr>
              <a:t>　　</a:t>
            </a:r>
          </a:p>
        </p:txBody>
      </p:sp>
      <p:sp>
        <p:nvSpPr>
          <p:cNvPr id="6" name="四角形: 角を丸くする 5">
            <a:extLst>
              <a:ext uri="{FF2B5EF4-FFF2-40B4-BE49-F238E27FC236}">
                <a16:creationId xmlns:a16="http://schemas.microsoft.com/office/drawing/2014/main" id="{5580269E-3FCB-4BF9-AA3F-4164EE71B279}"/>
              </a:ext>
            </a:extLst>
          </p:cNvPr>
          <p:cNvSpPr/>
          <p:nvPr/>
        </p:nvSpPr>
        <p:spPr>
          <a:xfrm>
            <a:off x="111132" y="0"/>
            <a:ext cx="2184032" cy="298443"/>
          </a:xfrm>
          <a:prstGeom prst="roundRect">
            <a:avLst>
              <a:gd name="adj" fmla="val 7724"/>
            </a:avLst>
          </a:prstGeom>
        </p:spPr>
        <p:style>
          <a:lnRef idx="2">
            <a:schemeClr val="accent3"/>
          </a:lnRef>
          <a:fillRef idx="1">
            <a:schemeClr val="lt1"/>
          </a:fillRef>
          <a:effectRef idx="0">
            <a:schemeClr val="accent3"/>
          </a:effectRef>
          <a:fontRef idx="minor">
            <a:schemeClr val="dk1"/>
          </a:fontRef>
        </p:style>
        <p:txBody>
          <a:bodyPr rtlCol="0" anchor="ctr"/>
          <a:lstStyle/>
          <a:p>
            <a:r>
              <a:rPr kumimoji="1" lang="ja-JP" altLang="en-US" sz="1400" b="1" dirty="0">
                <a:latin typeface="HG丸ｺﾞｼｯｸM-PRO" panose="020F0600000000000000" pitchFamily="50" charset="-128"/>
                <a:ea typeface="HG丸ｺﾞｼｯｸM-PRO" panose="020F0600000000000000" pitchFamily="50" charset="-128"/>
              </a:rPr>
              <a:t>３　基本施策</a:t>
            </a:r>
          </a:p>
        </p:txBody>
      </p:sp>
      <p:sp>
        <p:nvSpPr>
          <p:cNvPr id="7" name="正方形/長方形 6">
            <a:extLst>
              <a:ext uri="{FF2B5EF4-FFF2-40B4-BE49-F238E27FC236}">
                <a16:creationId xmlns:a16="http://schemas.microsoft.com/office/drawing/2014/main" id="{8A3A15C2-EBDC-4CE7-AA3C-54934F42E69B}"/>
              </a:ext>
            </a:extLst>
          </p:cNvPr>
          <p:cNvSpPr/>
          <p:nvPr/>
        </p:nvSpPr>
        <p:spPr>
          <a:xfrm>
            <a:off x="48075" y="1514231"/>
            <a:ext cx="2892022" cy="1269578"/>
          </a:xfrm>
          <a:prstGeom prst="rect">
            <a:avLst/>
          </a:prstGeom>
          <a:ln w="22225">
            <a:solidFill>
              <a:schemeClr val="accent1"/>
            </a:solidFill>
          </a:ln>
        </p:spPr>
        <p:txBody>
          <a:bodyPr wrap="square">
            <a:spAutoFit/>
          </a:bodyPr>
          <a:lstStyle/>
          <a:p>
            <a:r>
              <a:rPr kumimoji="1" lang="ja-JP" altLang="en-US" sz="1200" b="1" dirty="0"/>
              <a:t>ア　診療体制の見直し</a:t>
            </a:r>
          </a:p>
          <a:p>
            <a:r>
              <a:rPr kumimoji="1" lang="ja-JP" altLang="en-US" sz="1050" dirty="0"/>
              <a:t>　</a:t>
            </a:r>
            <a:r>
              <a:rPr kumimoji="1" lang="ja-JP" altLang="en-US" sz="1100" b="1" dirty="0"/>
              <a:t>複数の医師が関与</a:t>
            </a:r>
            <a:r>
              <a:rPr kumimoji="1" lang="ja-JP" altLang="en-US" sz="1050" dirty="0"/>
              <a:t>する診療所の</a:t>
            </a:r>
            <a:endParaRPr kumimoji="1" lang="en-US" altLang="ja-JP" sz="1050" dirty="0"/>
          </a:p>
          <a:p>
            <a:r>
              <a:rPr kumimoji="1" lang="ja-JP" altLang="en-US" sz="1050" dirty="0"/>
              <a:t>運営へ移行します。</a:t>
            </a:r>
          </a:p>
          <a:p>
            <a:r>
              <a:rPr kumimoji="1" lang="ja-JP" altLang="en-US" sz="1050" dirty="0"/>
              <a:t>　</a:t>
            </a:r>
            <a:r>
              <a:rPr kumimoji="1" lang="en-US" altLang="ja-JP" sz="1100" b="1" dirty="0"/>
              <a:t>24</a:t>
            </a:r>
            <a:r>
              <a:rPr kumimoji="1" lang="ja-JP" altLang="en-US" sz="1100" b="1" dirty="0"/>
              <a:t>時間</a:t>
            </a:r>
            <a:r>
              <a:rPr kumimoji="1" lang="en-US" altLang="ja-JP" sz="1100" b="1" dirty="0"/>
              <a:t>365</a:t>
            </a:r>
            <a:r>
              <a:rPr kumimoji="1" lang="ja-JP" altLang="en-US" sz="1100" b="1" dirty="0"/>
              <a:t>日の</a:t>
            </a:r>
            <a:endParaRPr kumimoji="1" lang="en-US" altLang="ja-JP" sz="1100" b="1" dirty="0"/>
          </a:p>
          <a:p>
            <a:r>
              <a:rPr kumimoji="1" lang="ja-JP" altLang="en-US" sz="1100" b="1" dirty="0">
                <a:solidFill>
                  <a:srgbClr val="C00000"/>
                </a:solidFill>
              </a:rPr>
              <a:t>宅直制度</a:t>
            </a:r>
            <a:r>
              <a:rPr kumimoji="1" lang="ja-JP" altLang="en-US" sz="1100" b="1" dirty="0"/>
              <a:t>を廃止</a:t>
            </a:r>
            <a:r>
              <a:rPr kumimoji="1" lang="ja-JP" altLang="en-US" sz="1050" dirty="0"/>
              <a:t>し、</a:t>
            </a:r>
            <a:endParaRPr kumimoji="1" lang="en-US" altLang="ja-JP" sz="1050" dirty="0"/>
          </a:p>
          <a:p>
            <a:r>
              <a:rPr kumimoji="1" lang="ja-JP" altLang="en-US" sz="1050" dirty="0"/>
              <a:t>近隣の医療機関との</a:t>
            </a:r>
            <a:endParaRPr kumimoji="1" lang="en-US" altLang="ja-JP" sz="1050" dirty="0"/>
          </a:p>
          <a:p>
            <a:r>
              <a:rPr kumimoji="1" lang="ja-JP" altLang="en-US" sz="1050" dirty="0"/>
              <a:t>役割分担・機能分担を進めます。</a:t>
            </a:r>
            <a:endParaRPr kumimoji="1" lang="en-US" altLang="ja-JP" sz="1050" dirty="0"/>
          </a:p>
        </p:txBody>
      </p:sp>
      <p:sp>
        <p:nvSpPr>
          <p:cNvPr id="8" name="正方形/長方形 7">
            <a:extLst>
              <a:ext uri="{FF2B5EF4-FFF2-40B4-BE49-F238E27FC236}">
                <a16:creationId xmlns:a16="http://schemas.microsoft.com/office/drawing/2014/main" id="{1E0E1DE2-C120-45EB-95C8-E4930FCF80A6}"/>
              </a:ext>
            </a:extLst>
          </p:cNvPr>
          <p:cNvSpPr/>
          <p:nvPr/>
        </p:nvSpPr>
        <p:spPr>
          <a:xfrm>
            <a:off x="55448" y="2833596"/>
            <a:ext cx="2892021" cy="1107996"/>
          </a:xfrm>
          <a:prstGeom prst="rect">
            <a:avLst/>
          </a:prstGeom>
          <a:ln w="25400">
            <a:solidFill>
              <a:schemeClr val="accent1"/>
            </a:solidFill>
          </a:ln>
        </p:spPr>
        <p:txBody>
          <a:bodyPr wrap="square">
            <a:spAutoFit/>
          </a:bodyPr>
          <a:lstStyle/>
          <a:p>
            <a:r>
              <a:rPr kumimoji="1" lang="ja-JP" altLang="en-US" sz="1200" b="1" dirty="0"/>
              <a:t>イ　経営改善に向けた取り組み</a:t>
            </a:r>
          </a:p>
          <a:p>
            <a:r>
              <a:rPr kumimoji="1" lang="ja-JP" altLang="en-US" sz="1050" dirty="0"/>
              <a:t>　毎年、</a:t>
            </a:r>
            <a:r>
              <a:rPr kumimoji="1" lang="en-US" altLang="ja-JP" sz="1050" dirty="0"/>
              <a:t>20,000</a:t>
            </a:r>
            <a:r>
              <a:rPr kumimoji="1" lang="ja-JP" altLang="en-US" sz="1050" dirty="0"/>
              <a:t>千円ほどの赤字経営</a:t>
            </a:r>
            <a:endParaRPr kumimoji="1" lang="en-US" altLang="ja-JP" sz="1050" dirty="0"/>
          </a:p>
          <a:p>
            <a:r>
              <a:rPr kumimoji="1" lang="ja-JP" altLang="en-US" sz="1050" dirty="0"/>
              <a:t>を改善するため、</a:t>
            </a:r>
            <a:r>
              <a:rPr kumimoji="1" lang="ja-JP" altLang="en-US" sz="1100" b="1" dirty="0"/>
              <a:t>ふるさと寄附金</a:t>
            </a:r>
            <a:r>
              <a:rPr kumimoji="1" lang="ja-JP" altLang="en-US" sz="1050" dirty="0"/>
              <a:t>の有効活用と</a:t>
            </a:r>
            <a:r>
              <a:rPr kumimoji="1" lang="ja-JP" altLang="en-US" sz="1100" b="1" dirty="0"/>
              <a:t>診療体制の見直し</a:t>
            </a:r>
            <a:r>
              <a:rPr kumimoji="1" lang="ja-JP" altLang="en-US" sz="1050" dirty="0"/>
              <a:t>（宅直制度を廃止）により、看護師を現在の</a:t>
            </a:r>
            <a:r>
              <a:rPr kumimoji="1" lang="en-US" altLang="ja-JP" sz="1050" dirty="0"/>
              <a:t>4</a:t>
            </a:r>
            <a:r>
              <a:rPr kumimoji="1" lang="ja-JP" altLang="en-US" sz="1050" dirty="0"/>
              <a:t>人から</a:t>
            </a:r>
            <a:r>
              <a:rPr kumimoji="1" lang="en-US" altLang="ja-JP" sz="1050" dirty="0"/>
              <a:t>3</a:t>
            </a:r>
            <a:r>
              <a:rPr kumimoji="1" lang="ja-JP" altLang="en-US" sz="1050" dirty="0"/>
              <a:t>人に減らすことで</a:t>
            </a:r>
            <a:r>
              <a:rPr kumimoji="1" lang="ja-JP" altLang="en-US" sz="1100" b="1" dirty="0"/>
              <a:t>人件費の削減</a:t>
            </a:r>
            <a:r>
              <a:rPr kumimoji="1" lang="ja-JP" altLang="en-US" sz="1050" dirty="0"/>
              <a:t>を図ります。</a:t>
            </a:r>
          </a:p>
        </p:txBody>
      </p:sp>
      <p:sp>
        <p:nvSpPr>
          <p:cNvPr id="9" name="正方形/長方形 8">
            <a:extLst>
              <a:ext uri="{FF2B5EF4-FFF2-40B4-BE49-F238E27FC236}">
                <a16:creationId xmlns:a16="http://schemas.microsoft.com/office/drawing/2014/main" id="{CB50830A-16E9-4FFD-8FC0-552A2DA8DBD8}"/>
              </a:ext>
            </a:extLst>
          </p:cNvPr>
          <p:cNvSpPr/>
          <p:nvPr/>
        </p:nvSpPr>
        <p:spPr>
          <a:xfrm>
            <a:off x="63125" y="4000620"/>
            <a:ext cx="2886320" cy="2231380"/>
          </a:xfrm>
          <a:prstGeom prst="rect">
            <a:avLst/>
          </a:prstGeom>
          <a:ln w="25400">
            <a:solidFill>
              <a:schemeClr val="accent1"/>
            </a:solidFill>
          </a:ln>
        </p:spPr>
        <p:txBody>
          <a:bodyPr wrap="square">
            <a:spAutoFit/>
          </a:bodyPr>
          <a:lstStyle/>
          <a:p>
            <a:r>
              <a:rPr kumimoji="1" lang="ja-JP" altLang="en-US" sz="1200" b="1" dirty="0"/>
              <a:t>ウ　連携・統合・再編</a:t>
            </a:r>
          </a:p>
          <a:p>
            <a:r>
              <a:rPr kumimoji="1" lang="ja-JP" altLang="en-US" sz="1050" dirty="0"/>
              <a:t>　人材の確保、特に医師の</a:t>
            </a:r>
            <a:endParaRPr kumimoji="1" lang="en-US" altLang="ja-JP" sz="1050" dirty="0"/>
          </a:p>
          <a:p>
            <a:r>
              <a:rPr kumimoji="1" lang="ja-JP" altLang="en-US" sz="1050" dirty="0"/>
              <a:t>確保を確実なものとするため、</a:t>
            </a:r>
            <a:endParaRPr kumimoji="1" lang="en-US" altLang="ja-JP" sz="1050" dirty="0"/>
          </a:p>
          <a:p>
            <a:r>
              <a:rPr kumimoji="1" lang="ja-JP" altLang="en-US" sz="1050" dirty="0"/>
              <a:t>歴史的な経緯や地理的な条件</a:t>
            </a:r>
            <a:endParaRPr kumimoji="1" lang="en-US" altLang="ja-JP" sz="1050" dirty="0"/>
          </a:p>
          <a:p>
            <a:r>
              <a:rPr kumimoji="1" lang="ja-JP" altLang="en-US" sz="1050" dirty="0"/>
              <a:t>から</a:t>
            </a:r>
            <a:r>
              <a:rPr kumimoji="1" lang="ja-JP" altLang="en-US" sz="1100" b="1" dirty="0"/>
              <a:t>国保依田窪病院との統合・再編</a:t>
            </a:r>
            <a:endParaRPr kumimoji="1" lang="en-US" altLang="ja-JP" sz="1100" b="1" dirty="0"/>
          </a:p>
          <a:p>
            <a:r>
              <a:rPr kumimoji="1" lang="ja-JP" altLang="en-US" sz="1050" dirty="0"/>
              <a:t>について協議します。</a:t>
            </a:r>
          </a:p>
          <a:p>
            <a:r>
              <a:rPr kumimoji="1" lang="ja-JP" altLang="en-US" sz="1050" dirty="0"/>
              <a:t>　宅直制度廃止後の対応として、</a:t>
            </a:r>
            <a:endParaRPr kumimoji="1" lang="en-US" altLang="ja-JP" sz="1050" dirty="0"/>
          </a:p>
          <a:p>
            <a:r>
              <a:rPr kumimoji="1" lang="ja-JP" altLang="en-US" sz="1050" dirty="0"/>
              <a:t>夜間休日でも依田窪病院で診察ができるよう</a:t>
            </a:r>
            <a:r>
              <a:rPr kumimoji="1" lang="ja-JP" altLang="en-US" sz="1100" b="1" dirty="0"/>
              <a:t>電子カルテを国保依田窪病院と統合</a:t>
            </a:r>
            <a:r>
              <a:rPr kumimoji="1" lang="ja-JP" altLang="en-US" sz="1050" dirty="0"/>
              <a:t>します。</a:t>
            </a:r>
            <a:endParaRPr kumimoji="1" lang="en-US" altLang="ja-JP" sz="1050" dirty="0"/>
          </a:p>
          <a:p>
            <a:r>
              <a:rPr kumimoji="1" lang="ja-JP" altLang="en-US" sz="1050" dirty="0"/>
              <a:t>　国保依田窪病院との統合・再編は、</a:t>
            </a:r>
            <a:endParaRPr kumimoji="1" lang="en-US" altLang="ja-JP" sz="1050" dirty="0"/>
          </a:p>
          <a:p>
            <a:r>
              <a:rPr kumimoji="1" lang="ja-JP" altLang="en-US" sz="1050" dirty="0"/>
              <a:t>薬剤師による薬剤指導の実施や薬剤</a:t>
            </a:r>
            <a:endParaRPr kumimoji="1" lang="en-US" altLang="ja-JP" sz="1050" dirty="0"/>
          </a:p>
          <a:p>
            <a:r>
              <a:rPr kumimoji="1" lang="ja-JP" altLang="en-US" sz="1050" dirty="0"/>
              <a:t>管理の効率化、医療事務の専門性の確保など診療体制の充実にもつながります。</a:t>
            </a:r>
          </a:p>
        </p:txBody>
      </p:sp>
      <p:sp>
        <p:nvSpPr>
          <p:cNvPr id="10" name="正方形/長方形 9">
            <a:extLst>
              <a:ext uri="{FF2B5EF4-FFF2-40B4-BE49-F238E27FC236}">
                <a16:creationId xmlns:a16="http://schemas.microsoft.com/office/drawing/2014/main" id="{1FFAEE38-3DBE-4F0C-9BF9-7C22B4A9D853}"/>
              </a:ext>
            </a:extLst>
          </p:cNvPr>
          <p:cNvSpPr/>
          <p:nvPr/>
        </p:nvSpPr>
        <p:spPr>
          <a:xfrm>
            <a:off x="3047952" y="1515416"/>
            <a:ext cx="2886035" cy="1585049"/>
          </a:xfrm>
          <a:prstGeom prst="rect">
            <a:avLst/>
          </a:prstGeom>
          <a:ln w="22225">
            <a:solidFill>
              <a:schemeClr val="accent1"/>
            </a:solidFill>
          </a:ln>
        </p:spPr>
        <p:txBody>
          <a:bodyPr wrap="square">
            <a:spAutoFit/>
          </a:bodyPr>
          <a:lstStyle/>
          <a:p>
            <a:r>
              <a:rPr kumimoji="1" lang="ja-JP" altLang="en-US" sz="1200" b="1" dirty="0"/>
              <a:t>エ　</a:t>
            </a:r>
            <a:r>
              <a:rPr kumimoji="1" lang="ja-JP" altLang="en-US" sz="1200" b="1" dirty="0">
                <a:solidFill>
                  <a:srgbClr val="C00000"/>
                </a:solidFill>
              </a:rPr>
              <a:t>ＩＣＴ</a:t>
            </a:r>
            <a:r>
              <a:rPr kumimoji="1" lang="ja-JP" altLang="en-US" sz="1200" b="1" dirty="0"/>
              <a:t>の活用</a:t>
            </a:r>
          </a:p>
          <a:p>
            <a:r>
              <a:rPr kumimoji="1" lang="ja-JP" altLang="en-US" sz="1050" dirty="0"/>
              <a:t>　多様化する診療ニーズに応えるため、訪問対面診断を基本としつつも、</a:t>
            </a:r>
            <a:endParaRPr kumimoji="1" lang="en-US" altLang="ja-JP" sz="1050" dirty="0"/>
          </a:p>
          <a:p>
            <a:r>
              <a:rPr kumimoji="1" lang="ja-JP" altLang="en-US" sz="1100" b="1" dirty="0">
                <a:solidFill>
                  <a:srgbClr val="C00000"/>
                </a:solidFill>
              </a:rPr>
              <a:t>遠隔（オンライン）診療</a:t>
            </a:r>
            <a:r>
              <a:rPr kumimoji="1" lang="ja-JP" altLang="en-US" sz="1050" dirty="0"/>
              <a:t>や</a:t>
            </a:r>
            <a:endParaRPr kumimoji="1" lang="en-US" altLang="ja-JP" sz="1050" dirty="0"/>
          </a:p>
          <a:p>
            <a:r>
              <a:rPr kumimoji="1" lang="ja-JP" altLang="en-US" sz="1100" b="1" dirty="0">
                <a:solidFill>
                  <a:srgbClr val="C00000"/>
                </a:solidFill>
              </a:rPr>
              <a:t>ヘルスケアモビリティ</a:t>
            </a:r>
            <a:r>
              <a:rPr kumimoji="1" lang="ja-JP" altLang="en-US" sz="1050" dirty="0"/>
              <a:t>など</a:t>
            </a:r>
            <a:endParaRPr kumimoji="1" lang="en-US" altLang="ja-JP" sz="1050" dirty="0"/>
          </a:p>
          <a:p>
            <a:r>
              <a:rPr kumimoji="1" lang="ja-JP" altLang="en-US" sz="1050" dirty="0"/>
              <a:t>ＩＣＴの活用を進めることで、</a:t>
            </a:r>
            <a:endParaRPr kumimoji="1" lang="en-US" altLang="ja-JP" sz="1050" dirty="0"/>
          </a:p>
          <a:p>
            <a:r>
              <a:rPr kumimoji="1" lang="ja-JP" altLang="en-US" sz="1050" dirty="0"/>
              <a:t>在宅医療の充実を図ります。</a:t>
            </a:r>
          </a:p>
          <a:p>
            <a:r>
              <a:rPr kumimoji="1" lang="ja-JP" altLang="en-US" sz="1050" dirty="0"/>
              <a:t>　</a:t>
            </a:r>
            <a:r>
              <a:rPr kumimoji="1" lang="ja-JP" altLang="en-US" sz="1100" b="1" dirty="0">
                <a:solidFill>
                  <a:srgbClr val="C00000"/>
                </a:solidFill>
              </a:rPr>
              <a:t>ＡＩ</a:t>
            </a:r>
            <a:r>
              <a:rPr kumimoji="1" lang="ja-JP" altLang="en-US" sz="1100" b="1" dirty="0"/>
              <a:t>や</a:t>
            </a:r>
            <a:r>
              <a:rPr kumimoji="1" lang="ja-JP" altLang="en-US" sz="1100" b="1" dirty="0">
                <a:solidFill>
                  <a:srgbClr val="C00000"/>
                </a:solidFill>
              </a:rPr>
              <a:t>ＩＯＴ</a:t>
            </a:r>
            <a:r>
              <a:rPr kumimoji="1" lang="ja-JP" altLang="en-US" sz="1100" b="1" dirty="0"/>
              <a:t>を活用</a:t>
            </a:r>
            <a:r>
              <a:rPr kumimoji="1" lang="ja-JP" altLang="en-US" sz="1050" dirty="0"/>
              <a:t>した医療事務・薬剤管理の効率化も検討していきます。</a:t>
            </a:r>
          </a:p>
        </p:txBody>
      </p:sp>
      <p:sp>
        <p:nvSpPr>
          <p:cNvPr id="11" name="正方形/長方形 10">
            <a:extLst>
              <a:ext uri="{FF2B5EF4-FFF2-40B4-BE49-F238E27FC236}">
                <a16:creationId xmlns:a16="http://schemas.microsoft.com/office/drawing/2014/main" id="{008CD5D3-34E0-4BE9-8B94-03952648A013}"/>
              </a:ext>
            </a:extLst>
          </p:cNvPr>
          <p:cNvSpPr/>
          <p:nvPr/>
        </p:nvSpPr>
        <p:spPr>
          <a:xfrm>
            <a:off x="3044944" y="3153827"/>
            <a:ext cx="2886035" cy="1908215"/>
          </a:xfrm>
          <a:prstGeom prst="rect">
            <a:avLst/>
          </a:prstGeom>
          <a:ln w="22225">
            <a:solidFill>
              <a:schemeClr val="accent1"/>
            </a:solidFill>
          </a:ln>
        </p:spPr>
        <p:txBody>
          <a:bodyPr wrap="square">
            <a:spAutoFit/>
          </a:bodyPr>
          <a:lstStyle/>
          <a:p>
            <a:r>
              <a:rPr kumimoji="1" lang="ja-JP" altLang="en-US" sz="1200" b="1" dirty="0"/>
              <a:t>オ　市民協働の推進</a:t>
            </a:r>
          </a:p>
          <a:p>
            <a:r>
              <a:rPr kumimoji="1" lang="ja-JP" altLang="en-US" sz="1050" dirty="0"/>
              <a:t>　限られた資源（人、予算）の中で、すべてを診療所で行うことは、不可能なことから、</a:t>
            </a:r>
            <a:r>
              <a:rPr kumimoji="1" lang="ja-JP" altLang="en-US" sz="1100" b="1" dirty="0"/>
              <a:t>地域住民の皆さんとの協力、協働</a:t>
            </a:r>
            <a:r>
              <a:rPr kumimoji="1" lang="ja-JP" altLang="en-US" sz="1050" dirty="0"/>
              <a:t>が必要です。</a:t>
            </a:r>
          </a:p>
          <a:p>
            <a:r>
              <a:rPr kumimoji="1" lang="ja-JP" altLang="en-US" sz="1050" dirty="0"/>
              <a:t>　</a:t>
            </a:r>
            <a:r>
              <a:rPr kumimoji="1" lang="ja-JP" altLang="en-US" sz="1050" u="sng" dirty="0"/>
              <a:t>窓口での診療案内</a:t>
            </a:r>
            <a:endParaRPr kumimoji="1" lang="en-US" altLang="ja-JP" sz="1050" u="sng" dirty="0"/>
          </a:p>
          <a:p>
            <a:r>
              <a:rPr kumimoji="1" lang="ja-JP" altLang="en-US" sz="1050" dirty="0"/>
              <a:t>や</a:t>
            </a:r>
            <a:r>
              <a:rPr kumimoji="1" lang="ja-JP" altLang="en-US" sz="1050" u="sng" dirty="0"/>
              <a:t>交通手段の確保</a:t>
            </a:r>
            <a:r>
              <a:rPr kumimoji="1" lang="ja-JP" altLang="en-US" sz="1050" dirty="0"/>
              <a:t>、</a:t>
            </a:r>
            <a:endParaRPr kumimoji="1" lang="en-US" altLang="ja-JP" sz="1050" dirty="0"/>
          </a:p>
          <a:p>
            <a:r>
              <a:rPr kumimoji="1" lang="ja-JP" altLang="en-US" sz="1050" u="sng" dirty="0"/>
              <a:t>調剤配達</a:t>
            </a:r>
            <a:r>
              <a:rPr kumimoji="1" lang="ja-JP" altLang="en-US" sz="1050" dirty="0"/>
              <a:t>など、住民の皆さんの力をお借り</a:t>
            </a:r>
            <a:r>
              <a:rPr kumimoji="1" lang="ja-JP" altLang="en-US" sz="1100" dirty="0"/>
              <a:t>し</a:t>
            </a:r>
            <a:r>
              <a:rPr kumimoji="1" lang="ja-JP" altLang="en-US" sz="1050" dirty="0"/>
              <a:t>ながら、</a:t>
            </a:r>
            <a:r>
              <a:rPr kumimoji="1" lang="ja-JP" altLang="en-US" sz="1050" b="1" dirty="0">
                <a:solidFill>
                  <a:srgbClr val="FF0000"/>
                </a:solidFill>
              </a:rPr>
              <a:t>武石地域のかかりつけ医</a:t>
            </a:r>
            <a:r>
              <a:rPr kumimoji="1" lang="ja-JP" altLang="en-US" sz="1050" dirty="0"/>
              <a:t>として、また、</a:t>
            </a:r>
            <a:r>
              <a:rPr kumimoji="1" lang="ja-JP" altLang="en-US" sz="1050" b="1" dirty="0">
                <a:solidFill>
                  <a:srgbClr val="FF0000"/>
                </a:solidFill>
              </a:rPr>
              <a:t>地域住民の診療所</a:t>
            </a:r>
            <a:r>
              <a:rPr kumimoji="1" lang="ja-JP" altLang="en-US" sz="1050" dirty="0"/>
              <a:t>として、新たな診療所の運営を模索していきます。</a:t>
            </a:r>
          </a:p>
        </p:txBody>
      </p:sp>
      <p:sp>
        <p:nvSpPr>
          <p:cNvPr id="12" name="正方形/長方形 11">
            <a:extLst>
              <a:ext uri="{FF2B5EF4-FFF2-40B4-BE49-F238E27FC236}">
                <a16:creationId xmlns:a16="http://schemas.microsoft.com/office/drawing/2014/main" id="{4C832567-5D60-4D0B-84FD-9EC34BC0D856}"/>
              </a:ext>
            </a:extLst>
          </p:cNvPr>
          <p:cNvSpPr/>
          <p:nvPr/>
        </p:nvSpPr>
        <p:spPr>
          <a:xfrm>
            <a:off x="3057682" y="5119142"/>
            <a:ext cx="2886035" cy="1084912"/>
          </a:xfrm>
          <a:prstGeom prst="rect">
            <a:avLst/>
          </a:prstGeom>
          <a:ln w="22225">
            <a:solidFill>
              <a:schemeClr val="accent1"/>
            </a:solidFill>
          </a:ln>
        </p:spPr>
        <p:txBody>
          <a:bodyPr wrap="square">
            <a:spAutoFit/>
          </a:bodyPr>
          <a:lstStyle/>
          <a:p>
            <a:r>
              <a:rPr kumimoji="1" lang="ja-JP" altLang="en-US" sz="1200" b="1" dirty="0"/>
              <a:t>カ　施設の改修・改築</a:t>
            </a:r>
          </a:p>
          <a:p>
            <a:r>
              <a:rPr kumimoji="1" lang="ja-JP" altLang="en-US" sz="1050" dirty="0"/>
              <a:t>　</a:t>
            </a:r>
            <a:r>
              <a:rPr kumimoji="1" lang="ja-JP" altLang="en-US" sz="1050" b="1" dirty="0"/>
              <a:t>令和</a:t>
            </a:r>
            <a:r>
              <a:rPr kumimoji="1" lang="en-US" altLang="ja-JP" sz="1050" b="1" dirty="0"/>
              <a:t>7</a:t>
            </a:r>
            <a:r>
              <a:rPr kumimoji="1" lang="ja-JP" altLang="en-US" sz="1050" b="1" dirty="0"/>
              <a:t>年に築</a:t>
            </a:r>
            <a:r>
              <a:rPr kumimoji="1" lang="en-US" altLang="ja-JP" sz="1050" b="1" dirty="0"/>
              <a:t>40</a:t>
            </a:r>
            <a:r>
              <a:rPr kumimoji="1" lang="ja-JP" altLang="en-US" sz="1050" b="1" dirty="0"/>
              <a:t>年</a:t>
            </a:r>
            <a:r>
              <a:rPr kumimoji="1" lang="ja-JP" altLang="en-US" sz="1050" dirty="0"/>
              <a:t>を経過する施設は、</a:t>
            </a:r>
            <a:endParaRPr kumimoji="1" lang="en-US" altLang="ja-JP" sz="1050" dirty="0"/>
          </a:p>
          <a:p>
            <a:r>
              <a:rPr kumimoji="1" lang="ja-JP" altLang="en-US" sz="1050" dirty="0"/>
              <a:t>武石診療所個別施設計画に基づき、必要な修繕や改修を行うとともに、感染症対策により明らかとなった動線の確保についても検討します。 </a:t>
            </a:r>
          </a:p>
        </p:txBody>
      </p:sp>
      <p:sp>
        <p:nvSpPr>
          <p:cNvPr id="18" name="テキスト ボックス 17">
            <a:extLst>
              <a:ext uri="{FF2B5EF4-FFF2-40B4-BE49-F238E27FC236}">
                <a16:creationId xmlns:a16="http://schemas.microsoft.com/office/drawing/2014/main" id="{2766D12E-9DDA-4BAC-AD92-CABCAB63A3C0}"/>
              </a:ext>
            </a:extLst>
          </p:cNvPr>
          <p:cNvSpPr txBox="1"/>
          <p:nvPr/>
        </p:nvSpPr>
        <p:spPr>
          <a:xfrm>
            <a:off x="2019161" y="1907940"/>
            <a:ext cx="1113344" cy="646331"/>
          </a:xfrm>
          <a:prstGeom prst="rect">
            <a:avLst/>
          </a:prstGeom>
          <a:noFill/>
        </p:spPr>
        <p:txBody>
          <a:bodyPr wrap="square" rtlCol="0">
            <a:spAutoFit/>
          </a:bodyPr>
          <a:lstStyle/>
          <a:p>
            <a:r>
              <a:rPr kumimoji="1" lang="ja-JP" altLang="en-US" sz="900" b="1" dirty="0"/>
              <a:t>医師：</a:t>
            </a:r>
            <a:r>
              <a:rPr kumimoji="1" lang="ja-JP" altLang="en-US" sz="900" b="1" u="sng" dirty="0">
                <a:solidFill>
                  <a:srgbClr val="C00000"/>
                </a:solidFill>
              </a:rPr>
              <a:t>複数人</a:t>
            </a:r>
            <a:endParaRPr kumimoji="1" lang="en-US" altLang="ja-JP" sz="900" b="1" u="sng" dirty="0">
              <a:solidFill>
                <a:srgbClr val="C00000"/>
              </a:solidFill>
            </a:endParaRPr>
          </a:p>
          <a:p>
            <a:r>
              <a:rPr kumimoji="1" lang="ja-JP" altLang="en-US" sz="900" b="1" dirty="0"/>
              <a:t>看護師：</a:t>
            </a:r>
            <a:r>
              <a:rPr kumimoji="1" lang="en-US" altLang="ja-JP" sz="900" b="1" u="sng" dirty="0">
                <a:solidFill>
                  <a:srgbClr val="C00000"/>
                </a:solidFill>
              </a:rPr>
              <a:t>3</a:t>
            </a:r>
          </a:p>
          <a:p>
            <a:r>
              <a:rPr kumimoji="1" lang="ja-JP" altLang="en-US" sz="900" b="1" dirty="0"/>
              <a:t>理学療法士：</a:t>
            </a:r>
            <a:r>
              <a:rPr kumimoji="1" lang="en-US" altLang="ja-JP" sz="900" b="1" dirty="0"/>
              <a:t>1</a:t>
            </a:r>
            <a:r>
              <a:rPr kumimoji="1" lang="ja-JP" altLang="en-US" sz="900" b="1" dirty="0"/>
              <a:t>　</a:t>
            </a:r>
            <a:endParaRPr kumimoji="1" lang="en-US" altLang="ja-JP" sz="900" b="1" dirty="0"/>
          </a:p>
          <a:p>
            <a:r>
              <a:rPr kumimoji="1" lang="ja-JP" altLang="en-US" sz="900" b="1" dirty="0"/>
              <a:t>事務職員：</a:t>
            </a:r>
            <a:r>
              <a:rPr kumimoji="1" lang="en-US" altLang="ja-JP" sz="900" b="1" u="sng" dirty="0">
                <a:solidFill>
                  <a:srgbClr val="C00000"/>
                </a:solidFill>
              </a:rPr>
              <a:t>1</a:t>
            </a:r>
            <a:endParaRPr kumimoji="1" lang="ja-JP" altLang="en-US" sz="900" b="1" u="sng" dirty="0">
              <a:solidFill>
                <a:srgbClr val="C00000"/>
              </a:solidFill>
            </a:endParaRPr>
          </a:p>
        </p:txBody>
      </p:sp>
      <p:grpSp>
        <p:nvGrpSpPr>
          <p:cNvPr id="28" name="グループ化 27">
            <a:extLst>
              <a:ext uri="{FF2B5EF4-FFF2-40B4-BE49-F238E27FC236}">
                <a16:creationId xmlns:a16="http://schemas.microsoft.com/office/drawing/2014/main" id="{44E70C7F-8BA8-4898-B01D-54CC0CD171A2}"/>
              </a:ext>
            </a:extLst>
          </p:cNvPr>
          <p:cNvGrpSpPr/>
          <p:nvPr/>
        </p:nvGrpSpPr>
        <p:grpSpPr>
          <a:xfrm>
            <a:off x="1373006" y="1889464"/>
            <a:ext cx="674078" cy="683282"/>
            <a:chOff x="8209379" y="3195216"/>
            <a:chExt cx="603357" cy="600109"/>
          </a:xfrm>
        </p:grpSpPr>
        <p:grpSp>
          <p:nvGrpSpPr>
            <p:cNvPr id="29" name="グループ化 28">
              <a:extLst>
                <a:ext uri="{FF2B5EF4-FFF2-40B4-BE49-F238E27FC236}">
                  <a16:creationId xmlns:a16="http://schemas.microsoft.com/office/drawing/2014/main" id="{BDBB6767-475D-42B5-9B53-B4E0CE888734}"/>
                </a:ext>
              </a:extLst>
            </p:cNvPr>
            <p:cNvGrpSpPr/>
            <p:nvPr/>
          </p:nvGrpSpPr>
          <p:grpSpPr>
            <a:xfrm>
              <a:off x="8209379" y="3265247"/>
              <a:ext cx="525609" cy="530078"/>
              <a:chOff x="7468219" y="3356744"/>
              <a:chExt cx="710586" cy="845548"/>
            </a:xfrm>
          </p:grpSpPr>
          <p:grpSp>
            <p:nvGrpSpPr>
              <p:cNvPr id="33" name="グラフィックス 167" descr="ユーザー">
                <a:extLst>
                  <a:ext uri="{FF2B5EF4-FFF2-40B4-BE49-F238E27FC236}">
                    <a16:creationId xmlns:a16="http://schemas.microsoft.com/office/drawing/2014/main" id="{41F38DF7-429F-4FB6-BAF7-97A84B5C9EF5}"/>
                  </a:ext>
                </a:extLst>
              </p:cNvPr>
              <p:cNvGrpSpPr/>
              <p:nvPr/>
            </p:nvGrpSpPr>
            <p:grpSpPr>
              <a:xfrm>
                <a:off x="7468219" y="3506291"/>
                <a:ext cx="596062" cy="568280"/>
                <a:chOff x="5353832" y="2253726"/>
                <a:chExt cx="596062" cy="568280"/>
              </a:xfrm>
            </p:grpSpPr>
            <p:sp>
              <p:nvSpPr>
                <p:cNvPr id="37" name="フリーフォーム: 図形 36">
                  <a:extLst>
                    <a:ext uri="{FF2B5EF4-FFF2-40B4-BE49-F238E27FC236}">
                      <a16:creationId xmlns:a16="http://schemas.microsoft.com/office/drawing/2014/main" id="{1BD3BB25-6680-4570-B709-E234CFFD67AC}"/>
                    </a:ext>
                  </a:extLst>
                </p:cNvPr>
                <p:cNvSpPr/>
                <p:nvPr/>
              </p:nvSpPr>
              <p:spPr>
                <a:xfrm>
                  <a:off x="5442310" y="2378333"/>
                  <a:ext cx="117971" cy="112472"/>
                </a:xfrm>
                <a:custGeom>
                  <a:avLst/>
                  <a:gdLst>
                    <a:gd name="connsiteX0" fmla="*/ 116418 w 117970"/>
                    <a:gd name="connsiteY0" fmla="*/ 57716 h 112472"/>
                    <a:gd name="connsiteX1" fmla="*/ 60538 w 117970"/>
                    <a:gd name="connsiteY1" fmla="*/ 110992 h 112472"/>
                    <a:gd name="connsiteX2" fmla="*/ 4657 w 117970"/>
                    <a:gd name="connsiteY2" fmla="*/ 57716 h 112472"/>
                    <a:gd name="connsiteX3" fmla="*/ 60538 w 117970"/>
                    <a:gd name="connsiteY3" fmla="*/ 4440 h 112472"/>
                    <a:gd name="connsiteX4" fmla="*/ 116418 w 117970"/>
                    <a:gd name="connsiteY4" fmla="*/ 57716 h 11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70" h="112472">
                      <a:moveTo>
                        <a:pt x="116418" y="57716"/>
                      </a:moveTo>
                      <a:cubicBezTo>
                        <a:pt x="116418" y="87140"/>
                        <a:pt x="91400" y="110992"/>
                        <a:pt x="60538" y="110992"/>
                      </a:cubicBezTo>
                      <a:cubicBezTo>
                        <a:pt x="29675" y="110992"/>
                        <a:pt x="4657" y="87140"/>
                        <a:pt x="4657" y="57716"/>
                      </a:cubicBezTo>
                      <a:cubicBezTo>
                        <a:pt x="4657" y="28292"/>
                        <a:pt x="29675" y="4440"/>
                        <a:pt x="60538" y="4440"/>
                      </a:cubicBezTo>
                      <a:cubicBezTo>
                        <a:pt x="91400" y="4440"/>
                        <a:pt x="116418" y="28292"/>
                        <a:pt x="116418" y="57716"/>
                      </a:cubicBezTo>
                      <a:close/>
                    </a:path>
                  </a:pathLst>
                </a:custGeom>
                <a:solidFill>
                  <a:srgbClr val="C00000"/>
                </a:solidFill>
                <a:ln w="9525" cap="flat">
                  <a:noFill/>
                  <a:prstDash val="solid"/>
                  <a:miter/>
                </a:ln>
              </p:spPr>
              <p:txBody>
                <a:bodyPr rtlCol="0" anchor="ctr"/>
                <a:lstStyle/>
                <a:p>
                  <a:endParaRPr lang="ja-JP" altLang="en-US" dirty="0"/>
                </a:p>
              </p:txBody>
            </p:sp>
            <p:sp>
              <p:nvSpPr>
                <p:cNvPr id="38" name="フリーフォーム: 図形 37">
                  <a:extLst>
                    <a:ext uri="{FF2B5EF4-FFF2-40B4-BE49-F238E27FC236}">
                      <a16:creationId xmlns:a16="http://schemas.microsoft.com/office/drawing/2014/main" id="{83E11472-3D43-4202-878E-30CEA33FD5CF}"/>
                    </a:ext>
                  </a:extLst>
                </p:cNvPr>
                <p:cNvSpPr/>
                <p:nvPr/>
              </p:nvSpPr>
              <p:spPr>
                <a:xfrm>
                  <a:off x="5740341" y="2378333"/>
                  <a:ext cx="117971" cy="112472"/>
                </a:xfrm>
                <a:custGeom>
                  <a:avLst/>
                  <a:gdLst>
                    <a:gd name="connsiteX0" fmla="*/ 116418 w 117970"/>
                    <a:gd name="connsiteY0" fmla="*/ 57716 h 112472"/>
                    <a:gd name="connsiteX1" fmla="*/ 60538 w 117970"/>
                    <a:gd name="connsiteY1" fmla="*/ 110992 h 112472"/>
                    <a:gd name="connsiteX2" fmla="*/ 4657 w 117970"/>
                    <a:gd name="connsiteY2" fmla="*/ 57716 h 112472"/>
                    <a:gd name="connsiteX3" fmla="*/ 60538 w 117970"/>
                    <a:gd name="connsiteY3" fmla="*/ 4440 h 112472"/>
                    <a:gd name="connsiteX4" fmla="*/ 116418 w 117970"/>
                    <a:gd name="connsiteY4" fmla="*/ 57716 h 11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70" h="112472">
                      <a:moveTo>
                        <a:pt x="116418" y="57716"/>
                      </a:moveTo>
                      <a:cubicBezTo>
                        <a:pt x="116418" y="87140"/>
                        <a:pt x="91400" y="110992"/>
                        <a:pt x="60538" y="110992"/>
                      </a:cubicBezTo>
                      <a:cubicBezTo>
                        <a:pt x="29675" y="110992"/>
                        <a:pt x="4657" y="87140"/>
                        <a:pt x="4657" y="57716"/>
                      </a:cubicBezTo>
                      <a:cubicBezTo>
                        <a:pt x="4657" y="28292"/>
                        <a:pt x="29675" y="4440"/>
                        <a:pt x="60538" y="4440"/>
                      </a:cubicBezTo>
                      <a:cubicBezTo>
                        <a:pt x="91400" y="4440"/>
                        <a:pt x="116418" y="28292"/>
                        <a:pt x="116418" y="57716"/>
                      </a:cubicBezTo>
                      <a:close/>
                    </a:path>
                  </a:pathLst>
                </a:custGeom>
                <a:solidFill>
                  <a:srgbClr val="C00000"/>
                </a:solidFill>
                <a:ln w="9525" cap="flat">
                  <a:noFill/>
                  <a:prstDash val="solid"/>
                  <a:miter/>
                </a:ln>
              </p:spPr>
              <p:txBody>
                <a:bodyPr rtlCol="0" anchor="ctr"/>
                <a:lstStyle/>
                <a:p>
                  <a:endParaRPr lang="ja-JP" altLang="en-US"/>
                </a:p>
              </p:txBody>
            </p:sp>
            <p:sp>
              <p:nvSpPr>
                <p:cNvPr id="39" name="フリーフォーム: 図形 38">
                  <a:extLst>
                    <a:ext uri="{FF2B5EF4-FFF2-40B4-BE49-F238E27FC236}">
                      <a16:creationId xmlns:a16="http://schemas.microsoft.com/office/drawing/2014/main" id="{53BA0B51-AABD-4A67-BC53-B9303FC1BCF8}"/>
                    </a:ext>
                  </a:extLst>
                </p:cNvPr>
                <p:cNvSpPr/>
                <p:nvPr/>
              </p:nvSpPr>
              <p:spPr>
                <a:xfrm>
                  <a:off x="5535445" y="2581967"/>
                  <a:ext cx="229732" cy="112472"/>
                </a:xfrm>
                <a:custGeom>
                  <a:avLst/>
                  <a:gdLst>
                    <a:gd name="connsiteX0" fmla="*/ 228180 w 229732"/>
                    <a:gd name="connsiteY0" fmla="*/ 110992 h 112472"/>
                    <a:gd name="connsiteX1" fmla="*/ 228180 w 229732"/>
                    <a:gd name="connsiteY1" fmla="*/ 57716 h 112472"/>
                    <a:gd name="connsiteX2" fmla="*/ 217004 w 229732"/>
                    <a:gd name="connsiteY2" fmla="*/ 36405 h 112472"/>
                    <a:gd name="connsiteX3" fmla="*/ 162365 w 229732"/>
                    <a:gd name="connsiteY3" fmla="*/ 11543 h 112472"/>
                    <a:gd name="connsiteX4" fmla="*/ 116418 w 229732"/>
                    <a:gd name="connsiteY4" fmla="*/ 4440 h 112472"/>
                    <a:gd name="connsiteX5" fmla="*/ 70472 w 229732"/>
                    <a:gd name="connsiteY5" fmla="*/ 11543 h 112472"/>
                    <a:gd name="connsiteX6" fmla="*/ 15833 w 229732"/>
                    <a:gd name="connsiteY6" fmla="*/ 36405 h 112472"/>
                    <a:gd name="connsiteX7" fmla="*/ 4657 w 229732"/>
                    <a:gd name="connsiteY7" fmla="*/ 57716 h 112472"/>
                    <a:gd name="connsiteX8" fmla="*/ 4657 w 229732"/>
                    <a:gd name="connsiteY8" fmla="*/ 110992 h 112472"/>
                    <a:gd name="connsiteX9" fmla="*/ 228180 w 229732"/>
                    <a:gd name="connsiteY9" fmla="*/ 110992 h 112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732" h="112472">
                      <a:moveTo>
                        <a:pt x="228180" y="110992"/>
                      </a:moveTo>
                      <a:lnTo>
                        <a:pt x="228180" y="57716"/>
                      </a:lnTo>
                      <a:cubicBezTo>
                        <a:pt x="228180" y="49429"/>
                        <a:pt x="224455" y="41141"/>
                        <a:pt x="217004" y="36405"/>
                      </a:cubicBezTo>
                      <a:cubicBezTo>
                        <a:pt x="202102" y="24566"/>
                        <a:pt x="182234" y="16279"/>
                        <a:pt x="162365" y="11543"/>
                      </a:cubicBezTo>
                      <a:cubicBezTo>
                        <a:pt x="148705" y="7991"/>
                        <a:pt x="132562" y="4440"/>
                        <a:pt x="116418" y="4440"/>
                      </a:cubicBezTo>
                      <a:cubicBezTo>
                        <a:pt x="101517" y="4440"/>
                        <a:pt x="85373" y="6808"/>
                        <a:pt x="70472" y="11543"/>
                      </a:cubicBezTo>
                      <a:cubicBezTo>
                        <a:pt x="50603" y="16279"/>
                        <a:pt x="31976" y="25750"/>
                        <a:pt x="15833" y="36405"/>
                      </a:cubicBezTo>
                      <a:cubicBezTo>
                        <a:pt x="8382" y="42325"/>
                        <a:pt x="4657" y="49429"/>
                        <a:pt x="4657" y="57716"/>
                      </a:cubicBezTo>
                      <a:lnTo>
                        <a:pt x="4657" y="110992"/>
                      </a:lnTo>
                      <a:lnTo>
                        <a:pt x="228180" y="110992"/>
                      </a:lnTo>
                      <a:close/>
                    </a:path>
                  </a:pathLst>
                </a:custGeom>
                <a:solidFill>
                  <a:srgbClr val="C00000"/>
                </a:solidFill>
                <a:ln w="9525" cap="flat">
                  <a:noFill/>
                  <a:prstDash val="solid"/>
                  <a:miter/>
                </a:ln>
              </p:spPr>
              <p:txBody>
                <a:bodyPr rtlCol="0" anchor="ctr"/>
                <a:lstStyle/>
                <a:p>
                  <a:endParaRPr lang="ja-JP" altLang="en-US" dirty="0"/>
                </a:p>
              </p:txBody>
            </p:sp>
            <p:sp>
              <p:nvSpPr>
                <p:cNvPr id="40" name="フリーフォーム: 図形 39">
                  <a:extLst>
                    <a:ext uri="{FF2B5EF4-FFF2-40B4-BE49-F238E27FC236}">
                      <a16:creationId xmlns:a16="http://schemas.microsoft.com/office/drawing/2014/main" id="{3F3FF75A-9755-41C8-B720-DEDA64043F2B}"/>
                    </a:ext>
                  </a:extLst>
                </p:cNvPr>
                <p:cNvSpPr/>
                <p:nvPr/>
              </p:nvSpPr>
              <p:spPr>
                <a:xfrm>
                  <a:off x="5591325" y="2461207"/>
                  <a:ext cx="117971" cy="112472"/>
                </a:xfrm>
                <a:custGeom>
                  <a:avLst/>
                  <a:gdLst>
                    <a:gd name="connsiteX0" fmla="*/ 116418 w 117970"/>
                    <a:gd name="connsiteY0" fmla="*/ 57716 h 112472"/>
                    <a:gd name="connsiteX1" fmla="*/ 60538 w 117970"/>
                    <a:gd name="connsiteY1" fmla="*/ 110992 h 112472"/>
                    <a:gd name="connsiteX2" fmla="*/ 4657 w 117970"/>
                    <a:gd name="connsiteY2" fmla="*/ 57716 h 112472"/>
                    <a:gd name="connsiteX3" fmla="*/ 60538 w 117970"/>
                    <a:gd name="connsiteY3" fmla="*/ 4440 h 112472"/>
                    <a:gd name="connsiteX4" fmla="*/ 116418 w 117970"/>
                    <a:gd name="connsiteY4" fmla="*/ 57716 h 11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70" h="112472">
                      <a:moveTo>
                        <a:pt x="116418" y="57716"/>
                      </a:moveTo>
                      <a:cubicBezTo>
                        <a:pt x="116418" y="87140"/>
                        <a:pt x="91400" y="110992"/>
                        <a:pt x="60538" y="110992"/>
                      </a:cubicBezTo>
                      <a:cubicBezTo>
                        <a:pt x="29675" y="110992"/>
                        <a:pt x="4657" y="87140"/>
                        <a:pt x="4657" y="57716"/>
                      </a:cubicBezTo>
                      <a:cubicBezTo>
                        <a:pt x="4657" y="28292"/>
                        <a:pt x="29675" y="4440"/>
                        <a:pt x="60538" y="4440"/>
                      </a:cubicBezTo>
                      <a:cubicBezTo>
                        <a:pt x="91400" y="4440"/>
                        <a:pt x="116418" y="28292"/>
                        <a:pt x="116418" y="57716"/>
                      </a:cubicBezTo>
                      <a:close/>
                    </a:path>
                  </a:pathLst>
                </a:custGeom>
                <a:solidFill>
                  <a:srgbClr val="C00000"/>
                </a:solidFill>
                <a:ln w="9525" cap="flat">
                  <a:noFill/>
                  <a:prstDash val="solid"/>
                  <a:miter/>
                </a:ln>
              </p:spPr>
              <p:txBody>
                <a:bodyPr rtlCol="0" anchor="ctr"/>
                <a:lstStyle/>
                <a:p>
                  <a:endParaRPr lang="ja-JP" altLang="en-US"/>
                </a:p>
              </p:txBody>
            </p:sp>
            <p:sp>
              <p:nvSpPr>
                <p:cNvPr id="41" name="フリーフォーム: 図形 40">
                  <a:extLst>
                    <a:ext uri="{FF2B5EF4-FFF2-40B4-BE49-F238E27FC236}">
                      <a16:creationId xmlns:a16="http://schemas.microsoft.com/office/drawing/2014/main" id="{CD7E1DFE-9415-41AC-BBE7-5ED54BA930FB}"/>
                    </a:ext>
                  </a:extLst>
                </p:cNvPr>
                <p:cNvSpPr/>
                <p:nvPr/>
              </p:nvSpPr>
              <p:spPr>
                <a:xfrm>
                  <a:off x="5705571" y="2499093"/>
                  <a:ext cx="211105" cy="112472"/>
                </a:xfrm>
                <a:custGeom>
                  <a:avLst/>
                  <a:gdLst>
                    <a:gd name="connsiteX0" fmla="*/ 195893 w 211105"/>
                    <a:gd name="connsiteY0" fmla="*/ 36405 h 112472"/>
                    <a:gd name="connsiteX1" fmla="*/ 141254 w 211105"/>
                    <a:gd name="connsiteY1" fmla="*/ 11543 h 112472"/>
                    <a:gd name="connsiteX2" fmla="*/ 95308 w 211105"/>
                    <a:gd name="connsiteY2" fmla="*/ 4440 h 112472"/>
                    <a:gd name="connsiteX3" fmla="*/ 49361 w 211105"/>
                    <a:gd name="connsiteY3" fmla="*/ 11543 h 112472"/>
                    <a:gd name="connsiteX4" fmla="*/ 27009 w 211105"/>
                    <a:gd name="connsiteY4" fmla="*/ 19831 h 112472"/>
                    <a:gd name="connsiteX5" fmla="*/ 27009 w 211105"/>
                    <a:gd name="connsiteY5" fmla="*/ 21015 h 112472"/>
                    <a:gd name="connsiteX6" fmla="*/ 4657 w 211105"/>
                    <a:gd name="connsiteY6" fmla="*/ 73107 h 112472"/>
                    <a:gd name="connsiteX7" fmla="*/ 61779 w 211105"/>
                    <a:gd name="connsiteY7" fmla="*/ 100337 h 112472"/>
                    <a:gd name="connsiteX8" fmla="*/ 71714 w 211105"/>
                    <a:gd name="connsiteY8" fmla="*/ 110992 h 112472"/>
                    <a:gd name="connsiteX9" fmla="*/ 207069 w 211105"/>
                    <a:gd name="connsiteY9" fmla="*/ 110992 h 112472"/>
                    <a:gd name="connsiteX10" fmla="*/ 207069 w 211105"/>
                    <a:gd name="connsiteY10" fmla="*/ 57716 h 112472"/>
                    <a:gd name="connsiteX11" fmla="*/ 195893 w 211105"/>
                    <a:gd name="connsiteY11" fmla="*/ 36405 h 112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1105" h="112472">
                      <a:moveTo>
                        <a:pt x="195893" y="36405"/>
                      </a:moveTo>
                      <a:cubicBezTo>
                        <a:pt x="180992" y="24566"/>
                        <a:pt x="161123" y="16279"/>
                        <a:pt x="141254" y="11543"/>
                      </a:cubicBezTo>
                      <a:cubicBezTo>
                        <a:pt x="127594" y="7991"/>
                        <a:pt x="111451" y="4440"/>
                        <a:pt x="95308" y="4440"/>
                      </a:cubicBezTo>
                      <a:cubicBezTo>
                        <a:pt x="80406" y="4440"/>
                        <a:pt x="64263" y="6808"/>
                        <a:pt x="49361" y="11543"/>
                      </a:cubicBezTo>
                      <a:cubicBezTo>
                        <a:pt x="41911" y="13911"/>
                        <a:pt x="34460" y="16279"/>
                        <a:pt x="27009" y="19831"/>
                      </a:cubicBezTo>
                      <a:lnTo>
                        <a:pt x="27009" y="21015"/>
                      </a:lnTo>
                      <a:cubicBezTo>
                        <a:pt x="27009" y="41141"/>
                        <a:pt x="18316" y="60084"/>
                        <a:pt x="4657" y="73107"/>
                      </a:cubicBezTo>
                      <a:cubicBezTo>
                        <a:pt x="28251" y="80210"/>
                        <a:pt x="46878" y="89682"/>
                        <a:pt x="61779" y="100337"/>
                      </a:cubicBezTo>
                      <a:cubicBezTo>
                        <a:pt x="65505" y="103889"/>
                        <a:pt x="69230" y="106257"/>
                        <a:pt x="71714" y="110992"/>
                      </a:cubicBezTo>
                      <a:lnTo>
                        <a:pt x="207069" y="110992"/>
                      </a:lnTo>
                      <a:lnTo>
                        <a:pt x="207069" y="57716"/>
                      </a:lnTo>
                      <a:cubicBezTo>
                        <a:pt x="207069" y="49429"/>
                        <a:pt x="203344" y="41141"/>
                        <a:pt x="195893" y="36405"/>
                      </a:cubicBezTo>
                      <a:close/>
                    </a:path>
                  </a:pathLst>
                </a:custGeom>
                <a:solidFill>
                  <a:srgbClr val="C00000"/>
                </a:solidFill>
                <a:ln w="9525" cap="flat">
                  <a:noFill/>
                  <a:prstDash val="solid"/>
                  <a:miter/>
                </a:ln>
              </p:spPr>
              <p:txBody>
                <a:bodyPr rtlCol="0" anchor="ctr"/>
                <a:lstStyle/>
                <a:p>
                  <a:endParaRPr lang="ja-JP" altLang="en-US"/>
                </a:p>
              </p:txBody>
            </p:sp>
            <p:sp>
              <p:nvSpPr>
                <p:cNvPr id="42" name="フリーフォーム: 図形 41">
                  <a:extLst>
                    <a:ext uri="{FF2B5EF4-FFF2-40B4-BE49-F238E27FC236}">
                      <a16:creationId xmlns:a16="http://schemas.microsoft.com/office/drawing/2014/main" id="{A74FFC06-557A-43B8-94A0-09502457161A}"/>
                    </a:ext>
                  </a:extLst>
                </p:cNvPr>
                <p:cNvSpPr/>
                <p:nvPr/>
              </p:nvSpPr>
              <p:spPr>
                <a:xfrm>
                  <a:off x="5386429" y="2499093"/>
                  <a:ext cx="211105" cy="112472"/>
                </a:xfrm>
                <a:custGeom>
                  <a:avLst/>
                  <a:gdLst>
                    <a:gd name="connsiteX0" fmla="*/ 149947 w 211105"/>
                    <a:gd name="connsiteY0" fmla="*/ 100337 h 112472"/>
                    <a:gd name="connsiteX1" fmla="*/ 149947 w 211105"/>
                    <a:gd name="connsiteY1" fmla="*/ 100337 h 112472"/>
                    <a:gd name="connsiteX2" fmla="*/ 207069 w 211105"/>
                    <a:gd name="connsiteY2" fmla="*/ 73107 h 112472"/>
                    <a:gd name="connsiteX3" fmla="*/ 184717 w 211105"/>
                    <a:gd name="connsiteY3" fmla="*/ 21015 h 112472"/>
                    <a:gd name="connsiteX4" fmla="*/ 184717 w 211105"/>
                    <a:gd name="connsiteY4" fmla="*/ 18647 h 112472"/>
                    <a:gd name="connsiteX5" fmla="*/ 162365 w 211105"/>
                    <a:gd name="connsiteY5" fmla="*/ 11543 h 112472"/>
                    <a:gd name="connsiteX6" fmla="*/ 116418 w 211105"/>
                    <a:gd name="connsiteY6" fmla="*/ 4440 h 112472"/>
                    <a:gd name="connsiteX7" fmla="*/ 70472 w 211105"/>
                    <a:gd name="connsiteY7" fmla="*/ 11543 h 112472"/>
                    <a:gd name="connsiteX8" fmla="*/ 15833 w 211105"/>
                    <a:gd name="connsiteY8" fmla="*/ 36405 h 112472"/>
                    <a:gd name="connsiteX9" fmla="*/ 4657 w 211105"/>
                    <a:gd name="connsiteY9" fmla="*/ 57716 h 112472"/>
                    <a:gd name="connsiteX10" fmla="*/ 4657 w 211105"/>
                    <a:gd name="connsiteY10" fmla="*/ 110992 h 112472"/>
                    <a:gd name="connsiteX11" fmla="*/ 138771 w 211105"/>
                    <a:gd name="connsiteY11" fmla="*/ 110992 h 112472"/>
                    <a:gd name="connsiteX12" fmla="*/ 149947 w 211105"/>
                    <a:gd name="connsiteY12" fmla="*/ 100337 h 112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1105" h="112472">
                      <a:moveTo>
                        <a:pt x="149947" y="100337"/>
                      </a:moveTo>
                      <a:lnTo>
                        <a:pt x="149947" y="100337"/>
                      </a:lnTo>
                      <a:cubicBezTo>
                        <a:pt x="167332" y="88498"/>
                        <a:pt x="187201" y="79026"/>
                        <a:pt x="207069" y="73107"/>
                      </a:cubicBezTo>
                      <a:cubicBezTo>
                        <a:pt x="193410" y="58900"/>
                        <a:pt x="184717" y="41141"/>
                        <a:pt x="184717" y="21015"/>
                      </a:cubicBezTo>
                      <a:cubicBezTo>
                        <a:pt x="184717" y="19831"/>
                        <a:pt x="184717" y="19831"/>
                        <a:pt x="184717" y="18647"/>
                      </a:cubicBezTo>
                      <a:cubicBezTo>
                        <a:pt x="177266" y="16279"/>
                        <a:pt x="169816" y="12727"/>
                        <a:pt x="162365" y="11543"/>
                      </a:cubicBezTo>
                      <a:cubicBezTo>
                        <a:pt x="148705" y="7991"/>
                        <a:pt x="132562" y="4440"/>
                        <a:pt x="116418" y="4440"/>
                      </a:cubicBezTo>
                      <a:cubicBezTo>
                        <a:pt x="101517" y="4440"/>
                        <a:pt x="85373" y="6808"/>
                        <a:pt x="70472" y="11543"/>
                      </a:cubicBezTo>
                      <a:cubicBezTo>
                        <a:pt x="50603" y="17463"/>
                        <a:pt x="31976" y="25750"/>
                        <a:pt x="15833" y="36405"/>
                      </a:cubicBezTo>
                      <a:cubicBezTo>
                        <a:pt x="8382" y="41141"/>
                        <a:pt x="4657" y="49429"/>
                        <a:pt x="4657" y="57716"/>
                      </a:cubicBezTo>
                      <a:lnTo>
                        <a:pt x="4657" y="110992"/>
                      </a:lnTo>
                      <a:lnTo>
                        <a:pt x="138771" y="110992"/>
                      </a:lnTo>
                      <a:cubicBezTo>
                        <a:pt x="142496" y="106257"/>
                        <a:pt x="144980" y="103889"/>
                        <a:pt x="149947" y="100337"/>
                      </a:cubicBezTo>
                      <a:close/>
                    </a:path>
                  </a:pathLst>
                </a:custGeom>
                <a:solidFill>
                  <a:srgbClr val="C00000"/>
                </a:solidFill>
                <a:ln w="9525" cap="flat">
                  <a:noFill/>
                  <a:prstDash val="solid"/>
                  <a:miter/>
                </a:ln>
              </p:spPr>
              <p:txBody>
                <a:bodyPr rtlCol="0" anchor="ctr"/>
                <a:lstStyle/>
                <a:p>
                  <a:endParaRPr lang="ja-JP" altLang="en-US"/>
                </a:p>
              </p:txBody>
            </p:sp>
          </p:grpSp>
          <p:pic>
            <p:nvPicPr>
              <p:cNvPr id="34" name="グラフィックス 33" descr="医師">
                <a:extLst>
                  <a:ext uri="{FF2B5EF4-FFF2-40B4-BE49-F238E27FC236}">
                    <a16:creationId xmlns:a16="http://schemas.microsoft.com/office/drawing/2014/main" id="{8DD347D0-8DDD-4125-9D61-E0B9422447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04230" y="3356744"/>
                <a:ext cx="346507" cy="330356"/>
              </a:xfrm>
              <a:prstGeom prst="rect">
                <a:avLst/>
              </a:prstGeom>
            </p:spPr>
          </p:pic>
          <p:pic>
            <p:nvPicPr>
              <p:cNvPr id="35" name="グラフィックス 34" descr="ユーザー">
                <a:extLst>
                  <a:ext uri="{FF2B5EF4-FFF2-40B4-BE49-F238E27FC236}">
                    <a16:creationId xmlns:a16="http://schemas.microsoft.com/office/drawing/2014/main" id="{60F1B302-817D-45CB-AEE7-598219A478A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31714" y="3941497"/>
                <a:ext cx="273545" cy="260795"/>
              </a:xfrm>
              <a:prstGeom prst="rect">
                <a:avLst/>
              </a:prstGeom>
            </p:spPr>
          </p:pic>
          <p:pic>
            <p:nvPicPr>
              <p:cNvPr id="36" name="グラフィックス 35" descr="ユーザー">
                <a:extLst>
                  <a:ext uri="{FF2B5EF4-FFF2-40B4-BE49-F238E27FC236}">
                    <a16:creationId xmlns:a16="http://schemas.microsoft.com/office/drawing/2014/main" id="{39342CD7-164A-43CD-9BD7-42AE61B7727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905259" y="3830392"/>
                <a:ext cx="273546" cy="260795"/>
              </a:xfrm>
              <a:prstGeom prst="rect">
                <a:avLst/>
              </a:prstGeom>
            </p:spPr>
          </p:pic>
        </p:grpSp>
        <p:grpSp>
          <p:nvGrpSpPr>
            <p:cNvPr id="30" name="グループ化 29">
              <a:extLst>
                <a:ext uri="{FF2B5EF4-FFF2-40B4-BE49-F238E27FC236}">
                  <a16:creationId xmlns:a16="http://schemas.microsoft.com/office/drawing/2014/main" id="{E86AFB92-97FE-4096-938C-F8F379CD4DBE}"/>
                </a:ext>
              </a:extLst>
            </p:cNvPr>
            <p:cNvGrpSpPr/>
            <p:nvPr/>
          </p:nvGrpSpPr>
          <p:grpSpPr>
            <a:xfrm>
              <a:off x="8469554" y="3195216"/>
              <a:ext cx="343182" cy="239302"/>
              <a:chOff x="6426749" y="1640104"/>
              <a:chExt cx="463958" cy="381720"/>
            </a:xfrm>
          </p:grpSpPr>
          <p:pic>
            <p:nvPicPr>
              <p:cNvPr id="31" name="グラフィックス 30" descr="医師">
                <a:extLst>
                  <a:ext uri="{FF2B5EF4-FFF2-40B4-BE49-F238E27FC236}">
                    <a16:creationId xmlns:a16="http://schemas.microsoft.com/office/drawing/2014/main" id="{0CD2DEBF-26CE-4DC2-A6EE-76CF8DC1609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426749" y="1706300"/>
                <a:ext cx="315524" cy="315524"/>
              </a:xfrm>
              <a:prstGeom prst="rect">
                <a:avLst/>
              </a:prstGeom>
            </p:spPr>
          </p:pic>
          <p:pic>
            <p:nvPicPr>
              <p:cNvPr id="32" name="グラフィックス 31" descr="医師">
                <a:extLst>
                  <a:ext uri="{FF2B5EF4-FFF2-40B4-BE49-F238E27FC236}">
                    <a16:creationId xmlns:a16="http://schemas.microsoft.com/office/drawing/2014/main" id="{F1B1B56D-9E11-46B3-9055-985434F88C2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575183" y="1640104"/>
                <a:ext cx="315524" cy="315524"/>
              </a:xfrm>
              <a:prstGeom prst="rect">
                <a:avLst/>
              </a:prstGeom>
            </p:spPr>
          </p:pic>
        </p:grpSp>
      </p:grpSp>
      <p:pic>
        <p:nvPicPr>
          <p:cNvPr id="43" name="グラフィックス 42" descr="コンピューター">
            <a:extLst>
              <a:ext uri="{FF2B5EF4-FFF2-40B4-BE49-F238E27FC236}">
                <a16:creationId xmlns:a16="http://schemas.microsoft.com/office/drawing/2014/main" id="{DCE00214-2EC9-4B6C-9702-2A8110A0EBF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135953" y="1836908"/>
            <a:ext cx="521572" cy="521572"/>
          </a:xfrm>
          <a:prstGeom prst="rect">
            <a:avLst/>
          </a:prstGeom>
        </p:spPr>
      </p:pic>
      <p:pic>
        <p:nvPicPr>
          <p:cNvPr id="44" name="グラフィックス 43" descr="救急車">
            <a:extLst>
              <a:ext uri="{FF2B5EF4-FFF2-40B4-BE49-F238E27FC236}">
                <a16:creationId xmlns:a16="http://schemas.microsoft.com/office/drawing/2014/main" id="{620D959C-FC5E-477B-88D7-5FF7739E649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943545" y="2217901"/>
            <a:ext cx="529884" cy="529884"/>
          </a:xfrm>
          <a:prstGeom prst="rect">
            <a:avLst/>
          </a:prstGeom>
        </p:spPr>
      </p:pic>
      <p:pic>
        <p:nvPicPr>
          <p:cNvPr id="45" name="グラフィックス 44" descr="歯車付きの頭">
            <a:extLst>
              <a:ext uri="{FF2B5EF4-FFF2-40B4-BE49-F238E27FC236}">
                <a16:creationId xmlns:a16="http://schemas.microsoft.com/office/drawing/2014/main" id="{28B1C1D6-C0F9-4A0D-8F09-1AEF65C68390}"/>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502164" y="2292825"/>
            <a:ext cx="380036" cy="380036"/>
          </a:xfrm>
          <a:prstGeom prst="rect">
            <a:avLst/>
          </a:prstGeom>
        </p:spPr>
      </p:pic>
      <p:pic>
        <p:nvPicPr>
          <p:cNvPr id="46" name="グラフィックス 45" descr="薬">
            <a:extLst>
              <a:ext uri="{FF2B5EF4-FFF2-40B4-BE49-F238E27FC236}">
                <a16:creationId xmlns:a16="http://schemas.microsoft.com/office/drawing/2014/main" id="{F1E4FC0A-92E4-4710-BE37-E2976DC901A6}"/>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2389942" y="5493161"/>
            <a:ext cx="380036" cy="380036"/>
          </a:xfrm>
          <a:prstGeom prst="rect">
            <a:avLst/>
          </a:prstGeom>
        </p:spPr>
      </p:pic>
      <p:pic>
        <p:nvPicPr>
          <p:cNvPr id="47" name="グラフィックス 46" descr="ノート PC">
            <a:extLst>
              <a:ext uri="{FF2B5EF4-FFF2-40B4-BE49-F238E27FC236}">
                <a16:creationId xmlns:a16="http://schemas.microsoft.com/office/drawing/2014/main" id="{D4F17D82-20A2-47CF-9FEA-FB688ED65108}"/>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2425179" y="4788190"/>
            <a:ext cx="414086" cy="414086"/>
          </a:xfrm>
          <a:prstGeom prst="rect">
            <a:avLst/>
          </a:prstGeom>
        </p:spPr>
      </p:pic>
      <p:pic>
        <p:nvPicPr>
          <p:cNvPr id="48" name="図 47">
            <a:extLst>
              <a:ext uri="{FF2B5EF4-FFF2-40B4-BE49-F238E27FC236}">
                <a16:creationId xmlns:a16="http://schemas.microsoft.com/office/drawing/2014/main" id="{D2DC2883-5F0E-4D22-BCBD-C8A8F633B351}"/>
              </a:ext>
            </a:extLst>
          </p:cNvPr>
          <p:cNvPicPr>
            <a:picLocks noChangeAspect="1"/>
          </p:cNvPicPr>
          <p:nvPr/>
        </p:nvPicPr>
        <p:blipFill>
          <a:blip r:embed="rId22">
            <a:extLst>
              <a:ext uri="{BEBA8EAE-BF5A-486C-A8C5-ECC9F3942E4B}">
                <a14:imgProps xmlns:a14="http://schemas.microsoft.com/office/drawing/2010/main">
                  <a14:imgLayer r:embed="rId23">
                    <a14:imgEffect>
                      <a14:backgroundRemoval t="10000" b="90000" l="10000" r="90000">
                        <a14:foregroundMark x1="45455" y1="58824" x2="45455" y2="58824"/>
                        <a14:foregroundMark x1="57576" y1="58824" x2="57576" y2="58824"/>
                        <a14:backgroundMark x1="27273" y1="17647" x2="27273" y2="17647"/>
                        <a14:backgroundMark x1="27273" y1="17647" x2="27273" y2="17647"/>
                        <a14:backgroundMark x1="33333" y1="17647" x2="33333" y2="17647"/>
                      </a14:backgroundRemoval>
                    </a14:imgEffect>
                    <a14:imgEffect>
                      <a14:colorTemperature colorTemp="7200"/>
                    </a14:imgEffect>
                    <a14:imgEffect>
                      <a14:saturation sat="66000"/>
                    </a14:imgEffect>
                  </a14:imgLayer>
                </a14:imgProps>
              </a:ext>
              <a:ext uri="{28A0092B-C50C-407E-A947-70E740481C1C}">
                <a14:useLocalDpi xmlns:a14="http://schemas.microsoft.com/office/drawing/2010/main" val="0"/>
              </a:ext>
            </a:extLst>
          </a:blip>
          <a:stretch>
            <a:fillRect/>
          </a:stretch>
        </p:blipFill>
        <p:spPr>
          <a:xfrm>
            <a:off x="4271582" y="3662806"/>
            <a:ext cx="1688032" cy="869591"/>
          </a:xfrm>
          <a:prstGeom prst="rect">
            <a:avLst/>
          </a:prstGeom>
          <a:scene3d>
            <a:camera prst="orthographicFront">
              <a:rot lat="2700000" lon="0" rev="0"/>
            </a:camera>
            <a:lightRig rig="threePt" dir="t"/>
          </a:scene3d>
        </p:spPr>
      </p:pic>
      <p:pic>
        <p:nvPicPr>
          <p:cNvPr id="49" name="グラフィックス 48" descr="バス">
            <a:extLst>
              <a:ext uri="{FF2B5EF4-FFF2-40B4-BE49-F238E27FC236}">
                <a16:creationId xmlns:a16="http://schemas.microsoft.com/office/drawing/2014/main" id="{5EE3B895-AA1C-4885-B547-097516507D86}"/>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148521" y="3916801"/>
            <a:ext cx="377948" cy="377948"/>
          </a:xfrm>
          <a:prstGeom prst="rect">
            <a:avLst/>
          </a:prstGeom>
        </p:spPr>
      </p:pic>
      <p:pic>
        <p:nvPicPr>
          <p:cNvPr id="50" name="グラフィックス 49" descr="グループの成功">
            <a:extLst>
              <a:ext uri="{FF2B5EF4-FFF2-40B4-BE49-F238E27FC236}">
                <a16:creationId xmlns:a16="http://schemas.microsoft.com/office/drawing/2014/main" id="{F59776C3-F50B-4A7E-9A15-2A4F6B457FA0}"/>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4503078" y="3779519"/>
            <a:ext cx="688787" cy="517462"/>
          </a:xfrm>
          <a:prstGeom prst="rect">
            <a:avLst/>
          </a:prstGeom>
        </p:spPr>
      </p:pic>
      <p:pic>
        <p:nvPicPr>
          <p:cNvPr id="51" name="グラフィックス 50" descr="病院">
            <a:extLst>
              <a:ext uri="{FF2B5EF4-FFF2-40B4-BE49-F238E27FC236}">
                <a16:creationId xmlns:a16="http://schemas.microsoft.com/office/drawing/2014/main" id="{3D6CA34C-C77C-460B-816D-79D05F74049E}"/>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5406470" y="5082583"/>
            <a:ext cx="433675" cy="433675"/>
          </a:xfrm>
          <a:prstGeom prst="rect">
            <a:avLst/>
          </a:prstGeom>
        </p:spPr>
      </p:pic>
      <p:pic>
        <p:nvPicPr>
          <p:cNvPr id="52" name="グラフィックス 51" descr="硬貨">
            <a:extLst>
              <a:ext uri="{FF2B5EF4-FFF2-40B4-BE49-F238E27FC236}">
                <a16:creationId xmlns:a16="http://schemas.microsoft.com/office/drawing/2014/main" id="{6B33E525-8C8B-49C6-A5AB-019E897EEAEB}"/>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2456892" y="2840111"/>
            <a:ext cx="387779" cy="385704"/>
          </a:xfrm>
          <a:prstGeom prst="rect">
            <a:avLst/>
          </a:prstGeom>
        </p:spPr>
      </p:pic>
      <p:pic>
        <p:nvPicPr>
          <p:cNvPr id="53" name="図 52">
            <a:extLst>
              <a:ext uri="{FF2B5EF4-FFF2-40B4-BE49-F238E27FC236}">
                <a16:creationId xmlns:a16="http://schemas.microsoft.com/office/drawing/2014/main" id="{1CC8F487-1BD1-4712-B455-5B0FF9013DCD}"/>
              </a:ext>
            </a:extLst>
          </p:cNvPr>
          <p:cNvPicPr>
            <a:picLocks noChangeAspect="1"/>
          </p:cNvPicPr>
          <p:nvPr/>
        </p:nvPicPr>
        <p:blipFill>
          <a:blip r:embed="rId32">
            <a:extLst>
              <a:ext uri="{BEBA8EAE-BF5A-486C-A8C5-ECC9F3942E4B}">
                <a14:imgProps xmlns:a14="http://schemas.microsoft.com/office/drawing/2010/main">
                  <a14:imgLayer r:embed="rId33">
                    <a14:imgEffect>
                      <a14:artisticCrisscrossEtching/>
                    </a14:imgEffect>
                  </a14:imgLayer>
                </a14:imgProps>
              </a:ext>
              <a:ext uri="{28A0092B-C50C-407E-A947-70E740481C1C}">
                <a14:useLocalDpi xmlns:a14="http://schemas.microsoft.com/office/drawing/2010/main" val="0"/>
              </a:ext>
            </a:extLst>
          </a:blip>
          <a:stretch>
            <a:fillRect/>
          </a:stretch>
        </p:blipFill>
        <p:spPr>
          <a:xfrm>
            <a:off x="1842392" y="4017301"/>
            <a:ext cx="1103707" cy="676852"/>
          </a:xfrm>
          <a:prstGeom prst="ellipse">
            <a:avLst/>
          </a:prstGeom>
          <a:ln>
            <a:noFill/>
          </a:ln>
          <a:effectLst>
            <a:softEdge rad="112500"/>
          </a:effectLst>
        </p:spPr>
      </p:pic>
      <p:pic>
        <p:nvPicPr>
          <p:cNvPr id="54" name="図 53">
            <a:extLst>
              <a:ext uri="{FF2B5EF4-FFF2-40B4-BE49-F238E27FC236}">
                <a16:creationId xmlns:a16="http://schemas.microsoft.com/office/drawing/2014/main" id="{B802AADF-2070-4F02-93F0-5306AC6A92D8}"/>
              </a:ext>
            </a:extLst>
          </p:cNvPr>
          <p:cNvPicPr>
            <a:picLocks noChangeAspect="1"/>
          </p:cNvPicPr>
          <p:nvPr/>
        </p:nvPicPr>
        <p:blipFill rotWithShape="1">
          <a:blip r:embed="rId34">
            <a:extLst>
              <a:ext uri="{BEBA8EAE-BF5A-486C-A8C5-ECC9F3942E4B}">
                <a14:imgProps xmlns:a14="http://schemas.microsoft.com/office/drawing/2010/main">
                  <a14:imgLayer r:embed="rId35">
                    <a14:imgEffect>
                      <a14:backgroundRemoval t="10000" b="90000" l="2282" r="20535">
                        <a14:foregroundMark x1="4884" y1="60215" x2="4884" y2="60215"/>
                        <a14:foregroundMark x1="14910" y1="55914" x2="14910" y2="55914"/>
                        <a14:foregroundMark x1="17738" y1="44086" x2="17738" y2="44086"/>
                        <a14:foregroundMark x1="8997" y1="74194" x2="8997" y2="74194"/>
                        <a14:foregroundMark x1="12596" y1="79570" x2="12596" y2="79570"/>
                        <a14:foregroundMark x1="12082" y1="70968" x2="12082" y2="70968"/>
                        <a14:foregroundMark x1="9512" y1="65591" x2="9512" y2="65591"/>
                        <a14:foregroundMark x1="5141" y1="40860" x2="5141" y2="40860"/>
                        <a14:foregroundMark x1="3856" y1="37634" x2="3856" y2="37634"/>
                        <a14:foregroundMark x1="18252" y1="39785" x2="18252" y2="39785"/>
                        <a14:foregroundMark x1="18766" y1="38710" x2="18766" y2="38710"/>
                        <a14:foregroundMark x1="19280" y1="37634" x2="19280" y2="37634"/>
                      </a14:backgroundRemoval>
                    </a14:imgEffect>
                  </a14:imgLayer>
                </a14:imgProps>
              </a:ext>
              <a:ext uri="{28A0092B-C50C-407E-A947-70E740481C1C}">
                <a14:useLocalDpi xmlns:a14="http://schemas.microsoft.com/office/drawing/2010/main" val="0"/>
              </a:ext>
            </a:extLst>
          </a:blip>
          <a:srcRect r="77184"/>
          <a:stretch/>
        </p:blipFill>
        <p:spPr>
          <a:xfrm>
            <a:off x="2575066" y="4000559"/>
            <a:ext cx="391922" cy="368678"/>
          </a:xfrm>
          <a:prstGeom prst="rect">
            <a:avLst/>
          </a:prstGeom>
        </p:spPr>
      </p:pic>
      <p:pic>
        <p:nvPicPr>
          <p:cNvPr id="60" name="グラフィックス 59" descr="イーサネット">
            <a:extLst>
              <a:ext uri="{FF2B5EF4-FFF2-40B4-BE49-F238E27FC236}">
                <a16:creationId xmlns:a16="http://schemas.microsoft.com/office/drawing/2014/main" id="{795BA29C-E9C6-401E-BC17-10DFEAA6495D}"/>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rot="5400000">
            <a:off x="2505477" y="4580170"/>
            <a:ext cx="302854" cy="302854"/>
          </a:xfrm>
          <a:prstGeom prst="rect">
            <a:avLst/>
          </a:prstGeom>
        </p:spPr>
      </p:pic>
      <p:graphicFrame>
        <p:nvGraphicFramePr>
          <p:cNvPr id="63" name="表 62">
            <a:extLst>
              <a:ext uri="{FF2B5EF4-FFF2-40B4-BE49-F238E27FC236}">
                <a16:creationId xmlns:a16="http://schemas.microsoft.com/office/drawing/2014/main" id="{48BD714C-C6E2-4F6F-8073-37EA7C840192}"/>
              </a:ext>
            </a:extLst>
          </p:cNvPr>
          <p:cNvGraphicFramePr>
            <a:graphicFrameLocks noGrp="1"/>
          </p:cNvGraphicFramePr>
          <p:nvPr>
            <p:extLst>
              <p:ext uri="{D42A27DB-BD31-4B8C-83A1-F6EECF244321}">
                <p14:modId xmlns:p14="http://schemas.microsoft.com/office/powerpoint/2010/main" val="326479529"/>
              </p:ext>
            </p:extLst>
          </p:nvPr>
        </p:nvGraphicFramePr>
        <p:xfrm>
          <a:off x="6017416" y="149223"/>
          <a:ext cx="433675" cy="6054832"/>
        </p:xfrm>
        <a:graphic>
          <a:graphicData uri="http://schemas.openxmlformats.org/drawingml/2006/table">
            <a:tbl>
              <a:tblPr firstRow="1" bandRow="1">
                <a:tableStyleId>{5C22544A-7EE6-4342-B048-85BDC9FD1C3A}</a:tableStyleId>
              </a:tblPr>
              <a:tblGrid>
                <a:gridCol w="433675">
                  <a:extLst>
                    <a:ext uri="{9D8B030D-6E8A-4147-A177-3AD203B41FA5}">
                      <a16:colId xmlns:a16="http://schemas.microsoft.com/office/drawing/2014/main" val="3074673050"/>
                    </a:ext>
                  </a:extLst>
                </a:gridCol>
              </a:tblGrid>
              <a:tr h="481328">
                <a:tc>
                  <a:txBody>
                    <a:bodyPr/>
                    <a:lstStyle/>
                    <a:p>
                      <a:r>
                        <a:rPr kumimoji="1" lang="ja-JP" altLang="en-US" sz="900" dirty="0"/>
                        <a:t>年度</a:t>
                      </a:r>
                    </a:p>
                  </a:txBody>
                  <a:tcPr anchor="ctr">
                    <a:solidFill>
                      <a:schemeClr val="tx2"/>
                    </a:solidFill>
                  </a:tcPr>
                </a:tc>
                <a:extLst>
                  <a:ext uri="{0D108BD9-81ED-4DB2-BD59-A6C34878D82A}">
                    <a16:rowId xmlns:a16="http://schemas.microsoft.com/office/drawing/2014/main" val="1022733213"/>
                  </a:ext>
                </a:extLst>
              </a:tr>
              <a:tr h="617659">
                <a:tc>
                  <a:txBody>
                    <a:bodyPr/>
                    <a:lstStyle/>
                    <a:p>
                      <a:pPr algn="ctr"/>
                      <a:r>
                        <a:rPr kumimoji="1" lang="en-US" altLang="ja-JP" b="1" dirty="0">
                          <a:solidFill>
                            <a:schemeClr val="bg1"/>
                          </a:solidFill>
                        </a:rPr>
                        <a:t>R2</a:t>
                      </a:r>
                      <a:endParaRPr kumimoji="1" lang="ja-JP" altLang="en-US" b="1" dirty="0">
                        <a:solidFill>
                          <a:schemeClr val="bg1"/>
                        </a:solidFill>
                      </a:endParaRPr>
                    </a:p>
                  </a:txBody>
                  <a:tcPr anchor="ctr">
                    <a:solidFill>
                      <a:schemeClr val="tx2"/>
                    </a:solidFill>
                  </a:tcPr>
                </a:tc>
                <a:extLst>
                  <a:ext uri="{0D108BD9-81ED-4DB2-BD59-A6C34878D82A}">
                    <a16:rowId xmlns:a16="http://schemas.microsoft.com/office/drawing/2014/main" val="4029552921"/>
                  </a:ext>
                </a:extLst>
              </a:tr>
              <a:tr h="991169">
                <a:tc>
                  <a:txBody>
                    <a:bodyPr/>
                    <a:lstStyle/>
                    <a:p>
                      <a:pPr algn="ctr"/>
                      <a:r>
                        <a:rPr kumimoji="1" lang="en-US" altLang="ja-JP" b="1" dirty="0">
                          <a:solidFill>
                            <a:schemeClr val="bg1"/>
                          </a:solidFill>
                        </a:rPr>
                        <a:t>R3</a:t>
                      </a:r>
                      <a:endParaRPr kumimoji="1" lang="ja-JP" altLang="en-US" b="1" dirty="0">
                        <a:solidFill>
                          <a:schemeClr val="bg1"/>
                        </a:solidFill>
                      </a:endParaRPr>
                    </a:p>
                  </a:txBody>
                  <a:tcPr anchor="ctr">
                    <a:solidFill>
                      <a:schemeClr val="tx2"/>
                    </a:solidFill>
                  </a:tcPr>
                </a:tc>
                <a:extLst>
                  <a:ext uri="{0D108BD9-81ED-4DB2-BD59-A6C34878D82A}">
                    <a16:rowId xmlns:a16="http://schemas.microsoft.com/office/drawing/2014/main" val="4066297029"/>
                  </a:ext>
                </a:extLst>
              </a:tr>
              <a:tr h="991169">
                <a:tc>
                  <a:txBody>
                    <a:bodyPr/>
                    <a:lstStyle/>
                    <a:p>
                      <a:pPr algn="ctr"/>
                      <a:r>
                        <a:rPr kumimoji="1" lang="en-US" altLang="ja-JP" b="1" dirty="0">
                          <a:solidFill>
                            <a:schemeClr val="bg1"/>
                          </a:solidFill>
                        </a:rPr>
                        <a:t>R4</a:t>
                      </a:r>
                      <a:endParaRPr kumimoji="1" lang="ja-JP" altLang="en-US" b="1" dirty="0">
                        <a:solidFill>
                          <a:schemeClr val="bg1"/>
                        </a:solidFill>
                      </a:endParaRPr>
                    </a:p>
                  </a:txBody>
                  <a:tcPr anchor="ctr">
                    <a:solidFill>
                      <a:schemeClr val="tx2"/>
                    </a:solidFill>
                  </a:tcPr>
                </a:tc>
                <a:extLst>
                  <a:ext uri="{0D108BD9-81ED-4DB2-BD59-A6C34878D82A}">
                    <a16:rowId xmlns:a16="http://schemas.microsoft.com/office/drawing/2014/main" val="486526978"/>
                  </a:ext>
                </a:extLst>
              </a:tr>
              <a:tr h="991169">
                <a:tc>
                  <a:txBody>
                    <a:bodyPr/>
                    <a:lstStyle/>
                    <a:p>
                      <a:pPr algn="ctr"/>
                      <a:r>
                        <a:rPr kumimoji="1" lang="en-US" altLang="ja-JP" b="1" dirty="0">
                          <a:solidFill>
                            <a:schemeClr val="bg1"/>
                          </a:solidFill>
                        </a:rPr>
                        <a:t>R5</a:t>
                      </a:r>
                      <a:endParaRPr kumimoji="1" lang="ja-JP" altLang="en-US" b="1" dirty="0">
                        <a:solidFill>
                          <a:schemeClr val="bg1"/>
                        </a:solidFill>
                      </a:endParaRPr>
                    </a:p>
                  </a:txBody>
                  <a:tcPr anchor="ctr">
                    <a:solidFill>
                      <a:schemeClr val="tx2"/>
                    </a:solidFill>
                  </a:tcPr>
                </a:tc>
                <a:extLst>
                  <a:ext uri="{0D108BD9-81ED-4DB2-BD59-A6C34878D82A}">
                    <a16:rowId xmlns:a16="http://schemas.microsoft.com/office/drawing/2014/main" val="363067260"/>
                  </a:ext>
                </a:extLst>
              </a:tr>
              <a:tr h="991169">
                <a:tc>
                  <a:txBody>
                    <a:bodyPr/>
                    <a:lstStyle/>
                    <a:p>
                      <a:pPr algn="ctr"/>
                      <a:r>
                        <a:rPr kumimoji="1" lang="en-US" altLang="ja-JP" b="1" dirty="0">
                          <a:solidFill>
                            <a:schemeClr val="bg1"/>
                          </a:solidFill>
                        </a:rPr>
                        <a:t>R6</a:t>
                      </a:r>
                      <a:endParaRPr kumimoji="1" lang="ja-JP" altLang="en-US" b="1" dirty="0">
                        <a:solidFill>
                          <a:schemeClr val="bg1"/>
                        </a:solidFill>
                      </a:endParaRPr>
                    </a:p>
                  </a:txBody>
                  <a:tcPr anchor="ctr">
                    <a:solidFill>
                      <a:schemeClr val="tx2"/>
                    </a:solidFill>
                  </a:tcPr>
                </a:tc>
                <a:extLst>
                  <a:ext uri="{0D108BD9-81ED-4DB2-BD59-A6C34878D82A}">
                    <a16:rowId xmlns:a16="http://schemas.microsoft.com/office/drawing/2014/main" val="1514239731"/>
                  </a:ext>
                </a:extLst>
              </a:tr>
              <a:tr h="991169">
                <a:tc>
                  <a:txBody>
                    <a:bodyPr/>
                    <a:lstStyle/>
                    <a:p>
                      <a:pPr algn="ctr"/>
                      <a:r>
                        <a:rPr kumimoji="1" lang="ja-JP" altLang="en-US" b="1" dirty="0">
                          <a:solidFill>
                            <a:schemeClr val="bg1"/>
                          </a:solidFill>
                        </a:rPr>
                        <a:t>・・・</a:t>
                      </a:r>
                    </a:p>
                  </a:txBody>
                  <a:tcPr vert="eaVert" anchor="ctr">
                    <a:solidFill>
                      <a:schemeClr val="tx2"/>
                    </a:solidFill>
                  </a:tcPr>
                </a:tc>
                <a:extLst>
                  <a:ext uri="{0D108BD9-81ED-4DB2-BD59-A6C34878D82A}">
                    <a16:rowId xmlns:a16="http://schemas.microsoft.com/office/drawing/2014/main" val="2236305081"/>
                  </a:ext>
                </a:extLst>
              </a:tr>
            </a:tbl>
          </a:graphicData>
        </a:graphic>
      </p:graphicFrame>
      <p:sp>
        <p:nvSpPr>
          <p:cNvPr id="65" name="爆発: 14 pt 64">
            <a:extLst>
              <a:ext uri="{FF2B5EF4-FFF2-40B4-BE49-F238E27FC236}">
                <a16:creationId xmlns:a16="http://schemas.microsoft.com/office/drawing/2014/main" id="{1B79371D-F5A2-430B-B7AF-40A2D8082E78}"/>
              </a:ext>
            </a:extLst>
          </p:cNvPr>
          <p:cNvSpPr/>
          <p:nvPr/>
        </p:nvSpPr>
        <p:spPr>
          <a:xfrm>
            <a:off x="6489476" y="2210869"/>
            <a:ext cx="1529595" cy="703790"/>
          </a:xfrm>
          <a:prstGeom prst="irregularSeal2">
            <a:avLst/>
          </a:prstGeom>
          <a:solidFill>
            <a:srgbClr val="FF0000">
              <a:alpha val="3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rPr>
              <a:t>診療体制</a:t>
            </a:r>
            <a:endParaRPr kumimoji="1" lang="en-US" altLang="ja-JP" sz="900" b="1" dirty="0">
              <a:solidFill>
                <a:schemeClr val="tx1"/>
              </a:solidFill>
            </a:endParaRPr>
          </a:p>
          <a:p>
            <a:pPr algn="ctr"/>
            <a:r>
              <a:rPr kumimoji="1" lang="ja-JP" altLang="en-US" sz="900" b="1" dirty="0">
                <a:solidFill>
                  <a:schemeClr val="tx1"/>
                </a:solidFill>
              </a:rPr>
              <a:t>の見直し</a:t>
            </a:r>
          </a:p>
        </p:txBody>
      </p:sp>
      <p:sp>
        <p:nvSpPr>
          <p:cNvPr id="66" name="爆発: 14 pt 65">
            <a:extLst>
              <a:ext uri="{FF2B5EF4-FFF2-40B4-BE49-F238E27FC236}">
                <a16:creationId xmlns:a16="http://schemas.microsoft.com/office/drawing/2014/main" id="{8002694F-EBAA-4BC2-AD2F-6B826A749DD6}"/>
              </a:ext>
            </a:extLst>
          </p:cNvPr>
          <p:cNvSpPr/>
          <p:nvPr/>
        </p:nvSpPr>
        <p:spPr>
          <a:xfrm>
            <a:off x="7287015" y="5581127"/>
            <a:ext cx="1762494" cy="678906"/>
          </a:xfrm>
          <a:prstGeom prst="irregularSeal2">
            <a:avLst/>
          </a:prstGeom>
          <a:no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rgbClr val="C00000"/>
                </a:solidFill>
              </a:rPr>
              <a:t>改修・改築</a:t>
            </a:r>
            <a:endParaRPr kumimoji="1" lang="en-US" altLang="ja-JP" sz="900" b="1" dirty="0">
              <a:solidFill>
                <a:srgbClr val="C00000"/>
              </a:solidFill>
            </a:endParaRPr>
          </a:p>
          <a:p>
            <a:pPr algn="ctr"/>
            <a:r>
              <a:rPr kumimoji="1" lang="ja-JP" altLang="en-US" sz="900" b="1" dirty="0">
                <a:solidFill>
                  <a:srgbClr val="C00000"/>
                </a:solidFill>
              </a:rPr>
              <a:t>の検討</a:t>
            </a:r>
          </a:p>
        </p:txBody>
      </p:sp>
      <p:sp>
        <p:nvSpPr>
          <p:cNvPr id="67" name="爆発: 14 pt 66">
            <a:extLst>
              <a:ext uri="{FF2B5EF4-FFF2-40B4-BE49-F238E27FC236}">
                <a16:creationId xmlns:a16="http://schemas.microsoft.com/office/drawing/2014/main" id="{E99A6BDD-612D-46E6-9C54-70A8E3125844}"/>
              </a:ext>
            </a:extLst>
          </p:cNvPr>
          <p:cNvSpPr/>
          <p:nvPr/>
        </p:nvSpPr>
        <p:spPr>
          <a:xfrm rot="21140044">
            <a:off x="6373515" y="2826889"/>
            <a:ext cx="1756352" cy="642106"/>
          </a:xfrm>
          <a:prstGeom prst="irregularSeal2">
            <a:avLst/>
          </a:prstGeom>
          <a:solidFill>
            <a:srgbClr val="FF0000">
              <a:alpha val="3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rPr>
              <a:t>電子カルテの統合</a:t>
            </a:r>
          </a:p>
        </p:txBody>
      </p:sp>
      <p:sp>
        <p:nvSpPr>
          <p:cNvPr id="68" name="爆発: 14 pt 67">
            <a:extLst>
              <a:ext uri="{FF2B5EF4-FFF2-40B4-BE49-F238E27FC236}">
                <a16:creationId xmlns:a16="http://schemas.microsoft.com/office/drawing/2014/main" id="{309F5921-C677-4BA5-B763-D00A769EF2A5}"/>
              </a:ext>
            </a:extLst>
          </p:cNvPr>
          <p:cNvSpPr/>
          <p:nvPr/>
        </p:nvSpPr>
        <p:spPr>
          <a:xfrm>
            <a:off x="6489476" y="3325446"/>
            <a:ext cx="1529595" cy="678906"/>
          </a:xfrm>
          <a:prstGeom prst="irregularSeal2">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rPr>
              <a:t>宅直制度の廃止</a:t>
            </a:r>
          </a:p>
        </p:txBody>
      </p:sp>
      <p:sp>
        <p:nvSpPr>
          <p:cNvPr id="69" name="爆発: 14 pt 68">
            <a:extLst>
              <a:ext uri="{FF2B5EF4-FFF2-40B4-BE49-F238E27FC236}">
                <a16:creationId xmlns:a16="http://schemas.microsoft.com/office/drawing/2014/main" id="{988585AB-DC78-4D01-82E6-9F520B0227C1}"/>
              </a:ext>
            </a:extLst>
          </p:cNvPr>
          <p:cNvSpPr/>
          <p:nvPr/>
        </p:nvSpPr>
        <p:spPr>
          <a:xfrm>
            <a:off x="6471940" y="4991325"/>
            <a:ext cx="2626577" cy="841446"/>
          </a:xfrm>
          <a:prstGeom prst="irregularSeal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solidFill>
                  <a:schemeClr val="bg1"/>
                </a:solidFill>
              </a:rPr>
              <a:t>依田窪病院との統合・再編</a:t>
            </a:r>
          </a:p>
        </p:txBody>
      </p:sp>
      <p:sp>
        <p:nvSpPr>
          <p:cNvPr id="70" name="爆発: 14 pt 69">
            <a:extLst>
              <a:ext uri="{FF2B5EF4-FFF2-40B4-BE49-F238E27FC236}">
                <a16:creationId xmlns:a16="http://schemas.microsoft.com/office/drawing/2014/main" id="{4266D228-A1F1-4F86-9B6E-813937C371DD}"/>
              </a:ext>
            </a:extLst>
          </p:cNvPr>
          <p:cNvSpPr/>
          <p:nvPr/>
        </p:nvSpPr>
        <p:spPr>
          <a:xfrm>
            <a:off x="7546194" y="1726958"/>
            <a:ext cx="1535820" cy="678906"/>
          </a:xfrm>
          <a:prstGeom prst="irregularSeal2">
            <a:avLst/>
          </a:prstGeom>
          <a:solidFill>
            <a:srgbClr val="FF0000">
              <a:alpha val="30000"/>
            </a:srgbClr>
          </a:solidFill>
          <a:ln>
            <a:solidFill>
              <a:srgbClr val="FF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rPr>
              <a:t>医師確保</a:t>
            </a:r>
          </a:p>
        </p:txBody>
      </p:sp>
      <p:sp>
        <p:nvSpPr>
          <p:cNvPr id="73" name="テキスト ボックス 72">
            <a:extLst>
              <a:ext uri="{FF2B5EF4-FFF2-40B4-BE49-F238E27FC236}">
                <a16:creationId xmlns:a16="http://schemas.microsoft.com/office/drawing/2014/main" id="{308A623D-4374-4A45-AFCB-3A11277342F6}"/>
              </a:ext>
            </a:extLst>
          </p:cNvPr>
          <p:cNvSpPr txBox="1"/>
          <p:nvPr/>
        </p:nvSpPr>
        <p:spPr>
          <a:xfrm>
            <a:off x="6373602" y="1162650"/>
            <a:ext cx="992579" cy="230832"/>
          </a:xfrm>
          <a:prstGeom prst="rect">
            <a:avLst/>
          </a:prstGeom>
          <a:noFill/>
        </p:spPr>
        <p:txBody>
          <a:bodyPr wrap="none" rtlCol="0">
            <a:spAutoFit/>
          </a:bodyPr>
          <a:lstStyle/>
          <a:p>
            <a:r>
              <a:rPr kumimoji="1" lang="ja-JP" altLang="en-US" sz="900" b="1" dirty="0"/>
              <a:t>アンケート調査</a:t>
            </a:r>
          </a:p>
        </p:txBody>
      </p:sp>
      <p:grpSp>
        <p:nvGrpSpPr>
          <p:cNvPr id="74" name="グループ化 73">
            <a:extLst>
              <a:ext uri="{FF2B5EF4-FFF2-40B4-BE49-F238E27FC236}">
                <a16:creationId xmlns:a16="http://schemas.microsoft.com/office/drawing/2014/main" id="{6414B2DF-10E6-4153-889D-73425238CCF6}"/>
              </a:ext>
            </a:extLst>
          </p:cNvPr>
          <p:cNvGrpSpPr/>
          <p:nvPr/>
        </p:nvGrpSpPr>
        <p:grpSpPr>
          <a:xfrm>
            <a:off x="6508893" y="1355471"/>
            <a:ext cx="761747" cy="599626"/>
            <a:chOff x="2731647" y="5580448"/>
            <a:chExt cx="761747" cy="599626"/>
          </a:xfrm>
          <a:solidFill>
            <a:srgbClr val="FF0000"/>
          </a:solidFill>
        </p:grpSpPr>
        <p:pic>
          <p:nvPicPr>
            <p:cNvPr id="75" name="グラフィックス 74" descr="会議">
              <a:extLst>
                <a:ext uri="{FF2B5EF4-FFF2-40B4-BE49-F238E27FC236}">
                  <a16:creationId xmlns:a16="http://schemas.microsoft.com/office/drawing/2014/main" id="{47E3153A-A09E-4F5C-A231-28A09C811200}"/>
                </a:ext>
              </a:extLst>
            </p:cNvPr>
            <p:cNvPicPr>
              <a:picLocks noChangeAspect="1"/>
            </p:cNvPicPr>
            <p:nvPr/>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2887439" y="5580448"/>
              <a:ext cx="486452" cy="486452"/>
            </a:xfrm>
            <a:prstGeom prst="rect">
              <a:avLst/>
            </a:prstGeom>
          </p:spPr>
        </p:pic>
        <p:sp>
          <p:nvSpPr>
            <p:cNvPr id="76" name="テキスト ボックス 75">
              <a:extLst>
                <a:ext uri="{FF2B5EF4-FFF2-40B4-BE49-F238E27FC236}">
                  <a16:creationId xmlns:a16="http://schemas.microsoft.com/office/drawing/2014/main" id="{25476783-D26C-4DD9-AE23-12A0780299F1}"/>
                </a:ext>
              </a:extLst>
            </p:cNvPr>
            <p:cNvSpPr txBox="1"/>
            <p:nvPr/>
          </p:nvSpPr>
          <p:spPr>
            <a:xfrm>
              <a:off x="2731647" y="5949242"/>
              <a:ext cx="761747" cy="230832"/>
            </a:xfrm>
            <a:prstGeom prst="rect">
              <a:avLst/>
            </a:prstGeom>
            <a:ln>
              <a:noFill/>
            </a:ln>
          </p:spPr>
          <p:style>
            <a:lnRef idx="2">
              <a:schemeClr val="accent2"/>
            </a:lnRef>
            <a:fillRef idx="1">
              <a:schemeClr val="lt1"/>
            </a:fillRef>
            <a:effectRef idx="0">
              <a:schemeClr val="accent2"/>
            </a:effectRef>
            <a:fontRef idx="minor">
              <a:schemeClr val="dk1"/>
            </a:fontRef>
          </p:style>
          <p:txBody>
            <a:bodyPr wrap="none" rtlCol="0">
              <a:spAutoFit/>
            </a:bodyPr>
            <a:lstStyle/>
            <a:p>
              <a:r>
                <a:rPr kumimoji="1" lang="ja-JP" altLang="en-US" sz="900" b="1" dirty="0"/>
                <a:t>地域協議会</a:t>
              </a:r>
            </a:p>
          </p:txBody>
        </p:sp>
      </p:grpSp>
      <p:sp>
        <p:nvSpPr>
          <p:cNvPr id="77" name="テキスト ボックス 76">
            <a:extLst>
              <a:ext uri="{FF2B5EF4-FFF2-40B4-BE49-F238E27FC236}">
                <a16:creationId xmlns:a16="http://schemas.microsoft.com/office/drawing/2014/main" id="{E9FA825D-FCC6-41A0-B363-89D096E70150}"/>
              </a:ext>
            </a:extLst>
          </p:cNvPr>
          <p:cNvSpPr txBox="1"/>
          <p:nvPr/>
        </p:nvSpPr>
        <p:spPr>
          <a:xfrm>
            <a:off x="6516512" y="1897524"/>
            <a:ext cx="857662" cy="230832"/>
          </a:xfrm>
          <a:prstGeom prst="rect">
            <a:avLst/>
          </a:prstGeom>
          <a:noFill/>
        </p:spPr>
        <p:txBody>
          <a:bodyPr wrap="square" rtlCol="0">
            <a:spAutoFit/>
          </a:bodyPr>
          <a:lstStyle/>
          <a:p>
            <a:r>
              <a:rPr kumimoji="1" lang="ja-JP" altLang="en-US" sz="900" b="1" dirty="0"/>
              <a:t>諮問・答申</a:t>
            </a:r>
          </a:p>
        </p:txBody>
      </p:sp>
      <p:grpSp>
        <p:nvGrpSpPr>
          <p:cNvPr id="78" name="グループ化 77">
            <a:extLst>
              <a:ext uri="{FF2B5EF4-FFF2-40B4-BE49-F238E27FC236}">
                <a16:creationId xmlns:a16="http://schemas.microsoft.com/office/drawing/2014/main" id="{E91B98EC-98C1-4C4C-9221-21EB115506A5}"/>
              </a:ext>
            </a:extLst>
          </p:cNvPr>
          <p:cNvGrpSpPr/>
          <p:nvPr/>
        </p:nvGrpSpPr>
        <p:grpSpPr>
          <a:xfrm>
            <a:off x="7423344" y="714752"/>
            <a:ext cx="992579" cy="673488"/>
            <a:chOff x="1420405" y="3522483"/>
            <a:chExt cx="992579" cy="673488"/>
          </a:xfrm>
        </p:grpSpPr>
        <p:pic>
          <p:nvPicPr>
            <p:cNvPr id="79" name="グラフィックス 78" descr="硬貨">
              <a:extLst>
                <a:ext uri="{FF2B5EF4-FFF2-40B4-BE49-F238E27FC236}">
                  <a16:creationId xmlns:a16="http://schemas.microsoft.com/office/drawing/2014/main" id="{932121F3-B389-4D66-BE02-F70AA87865CF}"/>
                </a:ext>
              </a:extLst>
            </p:cNvPr>
            <p:cNvPicPr>
              <a:picLocks noChangeAspect="1"/>
            </p:cNvPicPr>
            <p:nvPr/>
          </p:nvPicPr>
          <p:blipFill>
            <a:blip r:embed="rId40">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a:xfrm>
              <a:off x="1680889" y="3522483"/>
              <a:ext cx="462829" cy="462829"/>
            </a:xfrm>
            <a:prstGeom prst="rect">
              <a:avLst/>
            </a:prstGeom>
          </p:spPr>
        </p:pic>
        <p:sp>
          <p:nvSpPr>
            <p:cNvPr id="80" name="テキスト ボックス 79">
              <a:extLst>
                <a:ext uri="{FF2B5EF4-FFF2-40B4-BE49-F238E27FC236}">
                  <a16:creationId xmlns:a16="http://schemas.microsoft.com/office/drawing/2014/main" id="{AA958B4E-724B-484C-84C0-BFD6F11FEBBF}"/>
                </a:ext>
              </a:extLst>
            </p:cNvPr>
            <p:cNvSpPr txBox="1"/>
            <p:nvPr/>
          </p:nvSpPr>
          <p:spPr>
            <a:xfrm>
              <a:off x="1420405" y="3965139"/>
              <a:ext cx="992579" cy="230832"/>
            </a:xfrm>
            <a:prstGeom prst="rect">
              <a:avLst/>
            </a:prstGeom>
            <a:noFill/>
          </p:spPr>
          <p:txBody>
            <a:bodyPr wrap="none" rtlCol="0">
              <a:spAutoFit/>
            </a:bodyPr>
            <a:lstStyle/>
            <a:p>
              <a:r>
                <a:rPr kumimoji="1" lang="ja-JP" altLang="en-US" sz="900" b="1" dirty="0"/>
                <a:t>ふるさと寄附金</a:t>
              </a:r>
            </a:p>
          </p:txBody>
        </p:sp>
      </p:grpSp>
      <p:sp>
        <p:nvSpPr>
          <p:cNvPr id="81" name="テキスト ボックス 80">
            <a:extLst>
              <a:ext uri="{FF2B5EF4-FFF2-40B4-BE49-F238E27FC236}">
                <a16:creationId xmlns:a16="http://schemas.microsoft.com/office/drawing/2014/main" id="{06DD2202-AC0E-4E72-8A0A-4FF1DE4A9D2B}"/>
              </a:ext>
            </a:extLst>
          </p:cNvPr>
          <p:cNvSpPr txBox="1"/>
          <p:nvPr/>
        </p:nvSpPr>
        <p:spPr>
          <a:xfrm>
            <a:off x="8107127" y="714752"/>
            <a:ext cx="1096736" cy="507831"/>
          </a:xfrm>
          <a:prstGeom prst="rect">
            <a:avLst/>
          </a:prstGeom>
          <a:noFill/>
        </p:spPr>
        <p:txBody>
          <a:bodyPr wrap="square" rtlCol="0">
            <a:spAutoFit/>
          </a:bodyPr>
          <a:lstStyle/>
          <a:p>
            <a:r>
              <a:rPr kumimoji="1" lang="en-US" altLang="ja-JP" sz="900" dirty="0"/>
              <a:t>R2.8</a:t>
            </a:r>
            <a:r>
              <a:rPr kumimoji="1" lang="ja-JP" altLang="en-US" sz="900" dirty="0"/>
              <a:t>～</a:t>
            </a:r>
            <a:endParaRPr kumimoji="1" lang="en-US" altLang="ja-JP" sz="900" dirty="0"/>
          </a:p>
          <a:p>
            <a:r>
              <a:rPr kumimoji="1" lang="ja-JP" altLang="en-US" sz="900" dirty="0"/>
              <a:t>地域医療・在宅医療応援コース</a:t>
            </a:r>
          </a:p>
        </p:txBody>
      </p:sp>
      <p:sp>
        <p:nvSpPr>
          <p:cNvPr id="82" name="爆発: 14 pt 81">
            <a:extLst>
              <a:ext uri="{FF2B5EF4-FFF2-40B4-BE49-F238E27FC236}">
                <a16:creationId xmlns:a16="http://schemas.microsoft.com/office/drawing/2014/main" id="{2ABBA44D-05CA-40C1-A525-A731192BD1A5}"/>
              </a:ext>
            </a:extLst>
          </p:cNvPr>
          <p:cNvSpPr/>
          <p:nvPr/>
        </p:nvSpPr>
        <p:spPr>
          <a:xfrm>
            <a:off x="6528330" y="3928009"/>
            <a:ext cx="1418637" cy="733309"/>
          </a:xfrm>
          <a:prstGeom prst="irregularSeal2">
            <a:avLst/>
          </a:prstGeom>
          <a:no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rgbClr val="C00000"/>
                </a:solidFill>
              </a:rPr>
              <a:t>地域と</a:t>
            </a:r>
            <a:endParaRPr kumimoji="1" lang="en-US" altLang="ja-JP" sz="900" b="1" dirty="0">
              <a:solidFill>
                <a:srgbClr val="C00000"/>
              </a:solidFill>
            </a:endParaRPr>
          </a:p>
          <a:p>
            <a:pPr algn="ctr"/>
            <a:r>
              <a:rPr kumimoji="1" lang="ja-JP" altLang="en-US" sz="900" b="1" dirty="0">
                <a:solidFill>
                  <a:srgbClr val="C00000"/>
                </a:solidFill>
              </a:rPr>
              <a:t>の協働</a:t>
            </a:r>
          </a:p>
        </p:txBody>
      </p:sp>
      <p:sp>
        <p:nvSpPr>
          <p:cNvPr id="84" name="爆発: 14 pt 83">
            <a:extLst>
              <a:ext uri="{FF2B5EF4-FFF2-40B4-BE49-F238E27FC236}">
                <a16:creationId xmlns:a16="http://schemas.microsoft.com/office/drawing/2014/main" id="{1B94F0BD-F374-40E0-A7D0-85E282DBD7CF}"/>
              </a:ext>
            </a:extLst>
          </p:cNvPr>
          <p:cNvSpPr/>
          <p:nvPr/>
        </p:nvSpPr>
        <p:spPr>
          <a:xfrm>
            <a:off x="6521826" y="4532397"/>
            <a:ext cx="1495733" cy="678906"/>
          </a:xfrm>
          <a:prstGeom prst="irregularSeal2">
            <a:avLst/>
          </a:prstGeom>
          <a:no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rgbClr val="C00000"/>
                </a:solidFill>
              </a:rPr>
              <a:t>窓口業務の見直し</a:t>
            </a:r>
          </a:p>
        </p:txBody>
      </p:sp>
      <p:pic>
        <p:nvPicPr>
          <p:cNvPr id="85" name="グラフィックス 84" descr="プレイブック">
            <a:extLst>
              <a:ext uri="{FF2B5EF4-FFF2-40B4-BE49-F238E27FC236}">
                <a16:creationId xmlns:a16="http://schemas.microsoft.com/office/drawing/2014/main" id="{D79DB710-816F-4792-8D00-7477760FB6F7}"/>
              </a:ext>
            </a:extLst>
          </p:cNvPr>
          <p:cNvPicPr>
            <a:picLocks noChangeAspect="1"/>
          </p:cNvPicPr>
          <p:nvPr/>
        </p:nvPicPr>
        <p:blipFill>
          <a:blip r:embed="rId42">
            <a:extLst>
              <a:ext uri="{28A0092B-C50C-407E-A947-70E740481C1C}">
                <a14:useLocalDpi xmlns:a14="http://schemas.microsoft.com/office/drawing/2010/main" val="0"/>
              </a:ext>
              <a:ext uri="{96DAC541-7B7A-43D3-8B79-37D633B846F1}">
                <asvg:svgBlip xmlns:asvg="http://schemas.microsoft.com/office/drawing/2016/SVG/main" r:embed="rId43"/>
              </a:ext>
            </a:extLst>
          </a:blip>
          <a:stretch>
            <a:fillRect/>
          </a:stretch>
        </p:blipFill>
        <p:spPr>
          <a:xfrm rot="20420730">
            <a:off x="6641716" y="768657"/>
            <a:ext cx="457200" cy="457200"/>
          </a:xfrm>
          <a:prstGeom prst="rect">
            <a:avLst/>
          </a:prstGeom>
        </p:spPr>
      </p:pic>
      <p:sp>
        <p:nvSpPr>
          <p:cNvPr id="86" name="テキスト ボックス 85">
            <a:extLst>
              <a:ext uri="{FF2B5EF4-FFF2-40B4-BE49-F238E27FC236}">
                <a16:creationId xmlns:a16="http://schemas.microsoft.com/office/drawing/2014/main" id="{EC0990C7-73AE-43AC-9E98-D9687ACBF443}"/>
              </a:ext>
            </a:extLst>
          </p:cNvPr>
          <p:cNvSpPr txBox="1"/>
          <p:nvPr/>
        </p:nvSpPr>
        <p:spPr>
          <a:xfrm>
            <a:off x="7875086" y="2415278"/>
            <a:ext cx="1338828" cy="369332"/>
          </a:xfrm>
          <a:prstGeom prst="rect">
            <a:avLst/>
          </a:prstGeom>
          <a:noFill/>
        </p:spPr>
        <p:txBody>
          <a:bodyPr wrap="none" rtlCol="0">
            <a:spAutoFit/>
          </a:bodyPr>
          <a:lstStyle/>
          <a:p>
            <a:r>
              <a:rPr kumimoji="1" lang="ja-JP" altLang="en-US" sz="900" b="1" dirty="0">
                <a:latin typeface="HG丸ｺﾞｼｯｸM-PRO" panose="020F0600000000000000" pitchFamily="50" charset="-128"/>
                <a:ea typeface="HG丸ｺﾞｼｯｸM-PRO" panose="020F0600000000000000" pitchFamily="50" charset="-128"/>
              </a:rPr>
              <a:t>複数人の医師の関与</a:t>
            </a:r>
            <a:endParaRPr kumimoji="1" lang="en-US" altLang="ja-JP" sz="900" b="1" dirty="0">
              <a:latin typeface="HG丸ｺﾞｼｯｸM-PRO" panose="020F0600000000000000" pitchFamily="50" charset="-128"/>
              <a:ea typeface="HG丸ｺﾞｼｯｸM-PRO" panose="020F0600000000000000" pitchFamily="50" charset="-128"/>
            </a:endParaRPr>
          </a:p>
          <a:p>
            <a:r>
              <a:rPr kumimoji="1" lang="ja-JP" altLang="en-US" sz="900" b="1" dirty="0">
                <a:latin typeface="HG丸ｺﾞｼｯｸM-PRO" panose="020F0600000000000000" pitchFamily="50" charset="-128"/>
                <a:ea typeface="HG丸ｺﾞｼｯｸM-PRO" panose="020F0600000000000000" pitchFamily="50" charset="-128"/>
              </a:rPr>
              <a:t>依田窪病院からの派遣</a:t>
            </a:r>
          </a:p>
        </p:txBody>
      </p:sp>
      <p:sp>
        <p:nvSpPr>
          <p:cNvPr id="87" name="テキスト ボックス 86">
            <a:extLst>
              <a:ext uri="{FF2B5EF4-FFF2-40B4-BE49-F238E27FC236}">
                <a16:creationId xmlns:a16="http://schemas.microsoft.com/office/drawing/2014/main" id="{23D3787A-7E18-4216-BFCC-20ADB9C17661}"/>
              </a:ext>
            </a:extLst>
          </p:cNvPr>
          <p:cNvSpPr txBox="1"/>
          <p:nvPr/>
        </p:nvSpPr>
        <p:spPr>
          <a:xfrm>
            <a:off x="7883144" y="2792934"/>
            <a:ext cx="1142993" cy="369332"/>
          </a:xfrm>
          <a:prstGeom prst="rect">
            <a:avLst/>
          </a:prstGeom>
          <a:noFill/>
        </p:spPr>
        <p:txBody>
          <a:bodyPr wrap="square" rtlCol="0">
            <a:spAutoFit/>
          </a:bodyPr>
          <a:lstStyle/>
          <a:p>
            <a:r>
              <a:rPr kumimoji="1" lang="ja-JP" altLang="en-US" sz="900" b="1" dirty="0">
                <a:latin typeface="HG丸ｺﾞｼｯｸM-PRO" panose="020F0600000000000000" pitchFamily="50" charset="-128"/>
                <a:ea typeface="HG丸ｺﾞｼｯｸM-PRO" panose="020F0600000000000000" pitchFamily="50" charset="-128"/>
              </a:rPr>
              <a:t>依田窪病院と</a:t>
            </a:r>
            <a:endParaRPr kumimoji="1" lang="en-US" altLang="ja-JP" sz="900" b="1" dirty="0">
              <a:latin typeface="HG丸ｺﾞｼｯｸM-PRO" panose="020F0600000000000000" pitchFamily="50" charset="-128"/>
              <a:ea typeface="HG丸ｺﾞｼｯｸM-PRO" panose="020F0600000000000000" pitchFamily="50" charset="-128"/>
            </a:endParaRPr>
          </a:p>
          <a:p>
            <a:r>
              <a:rPr kumimoji="1" lang="ja-JP" altLang="en-US" sz="900" b="1" dirty="0">
                <a:latin typeface="HG丸ｺﾞｼｯｸM-PRO" panose="020F0600000000000000" pitchFamily="50" charset="-128"/>
                <a:ea typeface="HG丸ｺﾞｼｯｸM-PRO" panose="020F0600000000000000" pitchFamily="50" charset="-128"/>
              </a:rPr>
              <a:t>電子カルテを統合</a:t>
            </a:r>
          </a:p>
        </p:txBody>
      </p:sp>
      <p:sp>
        <p:nvSpPr>
          <p:cNvPr id="88" name="テキスト ボックス 87">
            <a:extLst>
              <a:ext uri="{FF2B5EF4-FFF2-40B4-BE49-F238E27FC236}">
                <a16:creationId xmlns:a16="http://schemas.microsoft.com/office/drawing/2014/main" id="{9EC000F0-720C-4290-9502-6CF217A42A3D}"/>
              </a:ext>
            </a:extLst>
          </p:cNvPr>
          <p:cNvSpPr txBox="1"/>
          <p:nvPr/>
        </p:nvSpPr>
        <p:spPr>
          <a:xfrm>
            <a:off x="7888113" y="3126278"/>
            <a:ext cx="1142993" cy="369332"/>
          </a:xfrm>
          <a:prstGeom prst="rect">
            <a:avLst/>
          </a:prstGeom>
          <a:noFill/>
        </p:spPr>
        <p:txBody>
          <a:bodyPr wrap="square" rtlCol="0">
            <a:spAutoFit/>
          </a:bodyPr>
          <a:lstStyle/>
          <a:p>
            <a:r>
              <a:rPr kumimoji="1" lang="ja-JP" altLang="en-US" sz="900" b="1" dirty="0">
                <a:solidFill>
                  <a:srgbClr val="C00000"/>
                </a:solidFill>
                <a:latin typeface="HG丸ｺﾞｼｯｸM-PRO" panose="020F0600000000000000" pitchFamily="50" charset="-128"/>
                <a:ea typeface="HG丸ｺﾞｼｯｸM-PRO" panose="020F0600000000000000" pitchFamily="50" charset="-128"/>
              </a:rPr>
              <a:t>依田窪病院との</a:t>
            </a:r>
            <a:endParaRPr kumimoji="1" lang="en-US" altLang="ja-JP" sz="900" b="1" dirty="0">
              <a:solidFill>
                <a:srgbClr val="C00000"/>
              </a:solidFill>
              <a:latin typeface="HG丸ｺﾞｼｯｸM-PRO" panose="020F0600000000000000" pitchFamily="50" charset="-128"/>
              <a:ea typeface="HG丸ｺﾞｼｯｸM-PRO" panose="020F0600000000000000" pitchFamily="50" charset="-128"/>
            </a:endParaRPr>
          </a:p>
          <a:p>
            <a:r>
              <a:rPr kumimoji="1" lang="ja-JP" altLang="en-US" sz="900" b="1" dirty="0">
                <a:solidFill>
                  <a:srgbClr val="C00000"/>
                </a:solidFill>
                <a:latin typeface="HG丸ｺﾞｼｯｸM-PRO" panose="020F0600000000000000" pitchFamily="50" charset="-128"/>
                <a:ea typeface="HG丸ｺﾞｼｯｸM-PRO" panose="020F0600000000000000" pitchFamily="50" charset="-128"/>
              </a:rPr>
              <a:t>統合に向けた協議</a:t>
            </a:r>
          </a:p>
        </p:txBody>
      </p:sp>
      <p:sp>
        <p:nvSpPr>
          <p:cNvPr id="89" name="テキスト ボックス 88">
            <a:extLst>
              <a:ext uri="{FF2B5EF4-FFF2-40B4-BE49-F238E27FC236}">
                <a16:creationId xmlns:a16="http://schemas.microsoft.com/office/drawing/2014/main" id="{4D4DCE86-3D78-48F8-BEC7-B9C2919475E4}"/>
              </a:ext>
            </a:extLst>
          </p:cNvPr>
          <p:cNvSpPr txBox="1"/>
          <p:nvPr/>
        </p:nvSpPr>
        <p:spPr>
          <a:xfrm>
            <a:off x="7735980" y="3631244"/>
            <a:ext cx="1142993" cy="230832"/>
          </a:xfrm>
          <a:prstGeom prst="rect">
            <a:avLst/>
          </a:prstGeom>
          <a:noFill/>
        </p:spPr>
        <p:txBody>
          <a:bodyPr wrap="square" rtlCol="0">
            <a:spAutoFit/>
          </a:bodyPr>
          <a:lstStyle/>
          <a:p>
            <a:r>
              <a:rPr kumimoji="1" lang="ja-JP" altLang="en-US" sz="900" b="1" dirty="0">
                <a:latin typeface="HG丸ｺﾞｼｯｸM-PRO" panose="020F0600000000000000" pitchFamily="50" charset="-128"/>
                <a:ea typeface="HG丸ｺﾞｼｯｸM-PRO" panose="020F0600000000000000" pitchFamily="50" charset="-128"/>
              </a:rPr>
              <a:t>看護体制の見直し</a:t>
            </a:r>
          </a:p>
        </p:txBody>
      </p:sp>
      <p:sp>
        <p:nvSpPr>
          <p:cNvPr id="90" name="フローチャート: 複数書類 89">
            <a:extLst>
              <a:ext uri="{FF2B5EF4-FFF2-40B4-BE49-F238E27FC236}">
                <a16:creationId xmlns:a16="http://schemas.microsoft.com/office/drawing/2014/main" id="{A68A8700-564A-4C09-BCB0-E8D7852D4622}"/>
              </a:ext>
            </a:extLst>
          </p:cNvPr>
          <p:cNvSpPr/>
          <p:nvPr/>
        </p:nvSpPr>
        <p:spPr>
          <a:xfrm>
            <a:off x="7296600" y="1522638"/>
            <a:ext cx="748375" cy="441638"/>
          </a:xfrm>
          <a:prstGeom prst="flowChartMultidocumen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rPr>
              <a:t>診療所のあり方</a:t>
            </a:r>
          </a:p>
        </p:txBody>
      </p:sp>
      <p:sp>
        <p:nvSpPr>
          <p:cNvPr id="91" name="爆発: 14 pt 90">
            <a:extLst>
              <a:ext uri="{FF2B5EF4-FFF2-40B4-BE49-F238E27FC236}">
                <a16:creationId xmlns:a16="http://schemas.microsoft.com/office/drawing/2014/main" id="{14C1F259-7E6E-42AB-9E9D-033AA0F9E8FA}"/>
              </a:ext>
            </a:extLst>
          </p:cNvPr>
          <p:cNvSpPr/>
          <p:nvPr/>
        </p:nvSpPr>
        <p:spPr>
          <a:xfrm>
            <a:off x="7629353" y="3987999"/>
            <a:ext cx="1418637" cy="733309"/>
          </a:xfrm>
          <a:prstGeom prst="irregularSeal2">
            <a:avLst/>
          </a:prstGeom>
          <a:no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rgbClr val="C00000"/>
                </a:solidFill>
              </a:rPr>
              <a:t>ＩＣＴの活用</a:t>
            </a:r>
          </a:p>
        </p:txBody>
      </p:sp>
      <p:cxnSp>
        <p:nvCxnSpPr>
          <p:cNvPr id="93" name="直線矢印コネクタ 92">
            <a:extLst>
              <a:ext uri="{FF2B5EF4-FFF2-40B4-BE49-F238E27FC236}">
                <a16:creationId xmlns:a16="http://schemas.microsoft.com/office/drawing/2014/main" id="{4C962DD1-9654-4202-BC0E-7C0CFB1F937F}"/>
              </a:ext>
            </a:extLst>
          </p:cNvPr>
          <p:cNvCxnSpPr>
            <a:cxnSpLocks/>
          </p:cNvCxnSpPr>
          <p:nvPr/>
        </p:nvCxnSpPr>
        <p:spPr>
          <a:xfrm>
            <a:off x="8851191" y="3472519"/>
            <a:ext cx="0" cy="178612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5" name="テキスト ボックス 94">
            <a:extLst>
              <a:ext uri="{FF2B5EF4-FFF2-40B4-BE49-F238E27FC236}">
                <a16:creationId xmlns:a16="http://schemas.microsoft.com/office/drawing/2014/main" id="{16DFF89F-1EF8-45CA-AB83-F4A94D52CF79}"/>
              </a:ext>
            </a:extLst>
          </p:cNvPr>
          <p:cNvSpPr txBox="1"/>
          <p:nvPr/>
        </p:nvSpPr>
        <p:spPr>
          <a:xfrm>
            <a:off x="7726644" y="4804918"/>
            <a:ext cx="1142993" cy="230832"/>
          </a:xfrm>
          <a:prstGeom prst="rect">
            <a:avLst/>
          </a:prstGeom>
          <a:noFill/>
        </p:spPr>
        <p:txBody>
          <a:bodyPr wrap="square" rtlCol="0">
            <a:spAutoFit/>
          </a:bodyPr>
          <a:lstStyle/>
          <a:p>
            <a:r>
              <a:rPr kumimoji="1" lang="ja-JP" altLang="en-US" sz="900" b="1" dirty="0">
                <a:latin typeface="HG丸ｺﾞｼｯｸM-PRO" panose="020F0600000000000000" pitchFamily="50" charset="-128"/>
                <a:ea typeface="HG丸ｺﾞｼｯｸM-PRO" panose="020F0600000000000000" pitchFamily="50" charset="-128"/>
              </a:rPr>
              <a:t>医療事務の委託</a:t>
            </a:r>
          </a:p>
        </p:txBody>
      </p:sp>
      <p:sp>
        <p:nvSpPr>
          <p:cNvPr id="96" name="正方形/長方形 95">
            <a:extLst>
              <a:ext uri="{FF2B5EF4-FFF2-40B4-BE49-F238E27FC236}">
                <a16:creationId xmlns:a16="http://schemas.microsoft.com/office/drawing/2014/main" id="{77E333D9-2FE9-4EE3-81D4-2EA8E1CECA1C}"/>
              </a:ext>
            </a:extLst>
          </p:cNvPr>
          <p:cNvSpPr/>
          <p:nvPr/>
        </p:nvSpPr>
        <p:spPr>
          <a:xfrm>
            <a:off x="6786622" y="137342"/>
            <a:ext cx="2008506" cy="461665"/>
          </a:xfrm>
          <a:prstGeom prst="rect">
            <a:avLst/>
          </a:prstGeom>
        </p:spPr>
        <p:txBody>
          <a:bodyPr wrap="square">
            <a:spAutoFit/>
          </a:bodyPr>
          <a:lstStyle/>
          <a:p>
            <a:r>
              <a:rPr kumimoji="1" lang="ja-JP" altLang="en-US" sz="1200" b="1" dirty="0">
                <a:solidFill>
                  <a:srgbClr val="FF0000"/>
                </a:solidFill>
                <a:latin typeface="游ゴシック" panose="020B0400000000000000" pitchFamily="50" charset="-128"/>
                <a:ea typeface="游ゴシック" panose="020B0400000000000000" pitchFamily="50" charset="-128"/>
              </a:rPr>
              <a:t>持続可能な診療所の運営</a:t>
            </a:r>
            <a:endParaRPr kumimoji="1" lang="en-US" altLang="ja-JP" sz="1200" b="1" dirty="0">
              <a:solidFill>
                <a:srgbClr val="FF0000"/>
              </a:solidFill>
              <a:latin typeface="游ゴシック" panose="020B0400000000000000" pitchFamily="50" charset="-128"/>
              <a:ea typeface="游ゴシック" panose="020B0400000000000000" pitchFamily="50" charset="-128"/>
            </a:endParaRPr>
          </a:p>
          <a:p>
            <a:r>
              <a:rPr kumimoji="1" lang="ja-JP" altLang="en-US" sz="1200" b="1" dirty="0">
                <a:solidFill>
                  <a:srgbClr val="FF0000"/>
                </a:solidFill>
                <a:latin typeface="游ゴシック" panose="020B0400000000000000" pitchFamily="50" charset="-128"/>
                <a:ea typeface="游ゴシック" panose="020B0400000000000000" pitchFamily="50" charset="-128"/>
              </a:rPr>
              <a:t>－診療所を無くさない－</a:t>
            </a:r>
            <a:endParaRPr lang="ja-JP" altLang="en-US" sz="1200" dirty="0">
              <a:latin typeface="游ゴシック" panose="020B0400000000000000" pitchFamily="50" charset="-128"/>
              <a:ea typeface="游ゴシック" panose="020B0400000000000000" pitchFamily="50" charset="-128"/>
            </a:endParaRPr>
          </a:p>
        </p:txBody>
      </p:sp>
      <p:sp>
        <p:nvSpPr>
          <p:cNvPr id="97" name="正方形/長方形 96">
            <a:extLst>
              <a:ext uri="{FF2B5EF4-FFF2-40B4-BE49-F238E27FC236}">
                <a16:creationId xmlns:a16="http://schemas.microsoft.com/office/drawing/2014/main" id="{BB38F584-8CF7-4DEE-B044-3692A2208CC8}"/>
              </a:ext>
            </a:extLst>
          </p:cNvPr>
          <p:cNvSpPr/>
          <p:nvPr/>
        </p:nvSpPr>
        <p:spPr>
          <a:xfrm>
            <a:off x="-4770" y="6407281"/>
            <a:ext cx="1313180" cy="215444"/>
          </a:xfrm>
          <a:prstGeom prst="rect">
            <a:avLst/>
          </a:prstGeom>
        </p:spPr>
        <p:txBody>
          <a:bodyPr wrap="none">
            <a:spAutoFit/>
          </a:bodyPr>
          <a:lstStyle/>
          <a:p>
            <a:r>
              <a:rPr kumimoji="1" lang="ja-JP" altLang="en-US" sz="800" b="1" dirty="0">
                <a:solidFill>
                  <a:srgbClr val="C00000"/>
                </a:solidFill>
              </a:rPr>
              <a:t>ＩＣＴ</a:t>
            </a:r>
            <a:r>
              <a:rPr kumimoji="1" lang="ja-JP" altLang="en-US" sz="800" b="1" dirty="0"/>
              <a:t>＜</a:t>
            </a:r>
            <a:r>
              <a:rPr kumimoji="1" lang="zh-TW" altLang="en-US" sz="800" b="1" dirty="0"/>
              <a:t>情報通信技術</a:t>
            </a:r>
            <a:r>
              <a:rPr kumimoji="1" lang="ja-JP" altLang="en-US" sz="800" b="1" dirty="0"/>
              <a:t>＞</a:t>
            </a:r>
            <a:endParaRPr lang="ja-JP" altLang="en-US" sz="800" dirty="0"/>
          </a:p>
        </p:txBody>
      </p:sp>
      <p:sp>
        <p:nvSpPr>
          <p:cNvPr id="98" name="正方形/長方形 97">
            <a:extLst>
              <a:ext uri="{FF2B5EF4-FFF2-40B4-BE49-F238E27FC236}">
                <a16:creationId xmlns:a16="http://schemas.microsoft.com/office/drawing/2014/main" id="{65FD7A7A-95E4-4DAF-A901-1E369EEFFE70}"/>
              </a:ext>
            </a:extLst>
          </p:cNvPr>
          <p:cNvSpPr/>
          <p:nvPr/>
        </p:nvSpPr>
        <p:spPr>
          <a:xfrm>
            <a:off x="6284664" y="6401461"/>
            <a:ext cx="2954655" cy="215444"/>
          </a:xfrm>
          <a:prstGeom prst="rect">
            <a:avLst/>
          </a:prstGeom>
        </p:spPr>
        <p:txBody>
          <a:bodyPr wrap="none">
            <a:spAutoFit/>
          </a:bodyPr>
          <a:lstStyle/>
          <a:p>
            <a:r>
              <a:rPr kumimoji="1" lang="ja-JP" altLang="en-US" sz="800" b="1" dirty="0">
                <a:solidFill>
                  <a:srgbClr val="C00000"/>
                </a:solidFill>
              </a:rPr>
              <a:t>遠隔（オンライン）診療</a:t>
            </a:r>
            <a:r>
              <a:rPr kumimoji="1" lang="ja-JP" altLang="en-US" sz="800" b="1" dirty="0"/>
              <a:t>＜情報通信機器を通じた診療行為＞</a:t>
            </a:r>
            <a:endParaRPr lang="ja-JP" altLang="en-US" sz="800" dirty="0"/>
          </a:p>
        </p:txBody>
      </p:sp>
      <p:sp>
        <p:nvSpPr>
          <p:cNvPr id="99" name="正方形/長方形 98">
            <a:extLst>
              <a:ext uri="{FF2B5EF4-FFF2-40B4-BE49-F238E27FC236}">
                <a16:creationId xmlns:a16="http://schemas.microsoft.com/office/drawing/2014/main" id="{E64563A1-88BF-4FC6-ADC2-7955B8E42580}"/>
              </a:ext>
            </a:extLst>
          </p:cNvPr>
          <p:cNvSpPr/>
          <p:nvPr/>
        </p:nvSpPr>
        <p:spPr>
          <a:xfrm>
            <a:off x="1144678" y="6404371"/>
            <a:ext cx="5519460" cy="215444"/>
          </a:xfrm>
          <a:prstGeom prst="rect">
            <a:avLst/>
          </a:prstGeom>
        </p:spPr>
        <p:txBody>
          <a:bodyPr wrap="none">
            <a:spAutoFit/>
          </a:bodyPr>
          <a:lstStyle/>
          <a:p>
            <a:r>
              <a:rPr kumimoji="1" lang="ja-JP" altLang="en-US" sz="800" b="1" dirty="0">
                <a:solidFill>
                  <a:srgbClr val="C00000"/>
                </a:solidFill>
              </a:rPr>
              <a:t>ヘルスケアモビリティ</a:t>
            </a:r>
            <a:r>
              <a:rPr kumimoji="1" lang="ja-JP" altLang="en-US" sz="800" b="1" dirty="0"/>
              <a:t>＜医療機器を搭載した車両で、患者の自宅などへ出向き、車内でオンライン診療を行う＞</a:t>
            </a:r>
            <a:endParaRPr lang="ja-JP" altLang="en-US" sz="800" dirty="0"/>
          </a:p>
        </p:txBody>
      </p:sp>
      <p:sp>
        <p:nvSpPr>
          <p:cNvPr id="100" name="正方形/長方形 99">
            <a:extLst>
              <a:ext uri="{FF2B5EF4-FFF2-40B4-BE49-F238E27FC236}">
                <a16:creationId xmlns:a16="http://schemas.microsoft.com/office/drawing/2014/main" id="{914825EB-8A0A-4F41-BFFF-D794E0707E20}"/>
              </a:ext>
            </a:extLst>
          </p:cNvPr>
          <p:cNvSpPr/>
          <p:nvPr/>
        </p:nvSpPr>
        <p:spPr>
          <a:xfrm>
            <a:off x="1320" y="6589925"/>
            <a:ext cx="1005403" cy="215444"/>
          </a:xfrm>
          <a:prstGeom prst="rect">
            <a:avLst/>
          </a:prstGeom>
        </p:spPr>
        <p:txBody>
          <a:bodyPr wrap="none">
            <a:spAutoFit/>
          </a:bodyPr>
          <a:lstStyle/>
          <a:p>
            <a:r>
              <a:rPr kumimoji="1" lang="ja-JP" altLang="en-US" sz="800" b="1" dirty="0">
                <a:solidFill>
                  <a:srgbClr val="C00000"/>
                </a:solidFill>
              </a:rPr>
              <a:t>ＡＩ</a:t>
            </a:r>
            <a:r>
              <a:rPr kumimoji="1" lang="ja-JP" altLang="en-US" sz="800" b="1" dirty="0"/>
              <a:t>＜人工知能＞</a:t>
            </a:r>
            <a:endParaRPr lang="ja-JP" altLang="en-US" sz="800" dirty="0"/>
          </a:p>
        </p:txBody>
      </p:sp>
      <p:sp>
        <p:nvSpPr>
          <p:cNvPr id="101" name="正方形/長方形 100">
            <a:extLst>
              <a:ext uri="{FF2B5EF4-FFF2-40B4-BE49-F238E27FC236}">
                <a16:creationId xmlns:a16="http://schemas.microsoft.com/office/drawing/2014/main" id="{19C200D3-120C-4EF0-931A-7A6ABB40005C}"/>
              </a:ext>
            </a:extLst>
          </p:cNvPr>
          <p:cNvSpPr/>
          <p:nvPr/>
        </p:nvSpPr>
        <p:spPr>
          <a:xfrm>
            <a:off x="890082" y="6591577"/>
            <a:ext cx="5827236" cy="215444"/>
          </a:xfrm>
          <a:prstGeom prst="rect">
            <a:avLst/>
          </a:prstGeom>
        </p:spPr>
        <p:txBody>
          <a:bodyPr wrap="none">
            <a:spAutoFit/>
          </a:bodyPr>
          <a:lstStyle/>
          <a:p>
            <a:r>
              <a:rPr kumimoji="1" lang="ja-JP" altLang="en-US" sz="800" b="1" dirty="0">
                <a:solidFill>
                  <a:srgbClr val="C00000"/>
                </a:solidFill>
              </a:rPr>
              <a:t>ＩＯＴ</a:t>
            </a:r>
            <a:r>
              <a:rPr kumimoji="1" lang="ja-JP" altLang="en-US" sz="800" b="1" dirty="0"/>
              <a:t>＜あり</a:t>
            </a:r>
            <a:r>
              <a:rPr kumimoji="1" lang="ja-JP" altLang="en-US" sz="800" b="1" dirty="0" err="1"/>
              <a:t>ゆる</a:t>
            </a:r>
            <a:r>
              <a:rPr kumimoji="1" lang="ja-JP" altLang="en-US" sz="800" b="1" dirty="0"/>
              <a:t>モノがインターネットにつながり、モノのデータ化や自動化等が進み、新たな付加価値を生み出すこと</a:t>
            </a:r>
            <a:r>
              <a:rPr kumimoji="1" lang="en-US" altLang="ja-JP" sz="800" b="1" dirty="0"/>
              <a:t>〉</a:t>
            </a:r>
            <a:endParaRPr lang="ja-JP" altLang="en-US" sz="800" dirty="0"/>
          </a:p>
        </p:txBody>
      </p:sp>
      <p:sp>
        <p:nvSpPr>
          <p:cNvPr id="102" name="正方形/長方形 101">
            <a:extLst>
              <a:ext uri="{FF2B5EF4-FFF2-40B4-BE49-F238E27FC236}">
                <a16:creationId xmlns:a16="http://schemas.microsoft.com/office/drawing/2014/main" id="{EA2CFC11-ECD0-4FC2-80A9-52E12B9520DE}"/>
              </a:ext>
            </a:extLst>
          </p:cNvPr>
          <p:cNvSpPr/>
          <p:nvPr/>
        </p:nvSpPr>
        <p:spPr>
          <a:xfrm>
            <a:off x="20796" y="6244510"/>
            <a:ext cx="3877985" cy="215444"/>
          </a:xfrm>
          <a:prstGeom prst="rect">
            <a:avLst/>
          </a:prstGeom>
        </p:spPr>
        <p:txBody>
          <a:bodyPr wrap="none">
            <a:spAutoFit/>
          </a:bodyPr>
          <a:lstStyle/>
          <a:p>
            <a:r>
              <a:rPr kumimoji="1" lang="ja-JP" altLang="en-US" sz="800" b="1" dirty="0">
                <a:solidFill>
                  <a:srgbClr val="C00000"/>
                </a:solidFill>
              </a:rPr>
              <a:t>プライマリーケア</a:t>
            </a:r>
            <a:r>
              <a:rPr kumimoji="1" lang="ja-JP" altLang="en-US" sz="800" b="1" dirty="0"/>
              <a:t>＜普段から何でも診てくれ、相談に乗ってくれる身近な医療＞</a:t>
            </a:r>
            <a:endParaRPr lang="ja-JP" altLang="en-US" sz="800" dirty="0"/>
          </a:p>
        </p:txBody>
      </p:sp>
      <p:sp>
        <p:nvSpPr>
          <p:cNvPr id="103" name="正方形/長方形 102">
            <a:extLst>
              <a:ext uri="{FF2B5EF4-FFF2-40B4-BE49-F238E27FC236}">
                <a16:creationId xmlns:a16="http://schemas.microsoft.com/office/drawing/2014/main" id="{DD89C2E6-205B-41F0-905D-CAAA54835A95}"/>
              </a:ext>
            </a:extLst>
          </p:cNvPr>
          <p:cNvSpPr/>
          <p:nvPr/>
        </p:nvSpPr>
        <p:spPr>
          <a:xfrm>
            <a:off x="3751881" y="6244510"/>
            <a:ext cx="4955203" cy="215444"/>
          </a:xfrm>
          <a:prstGeom prst="rect">
            <a:avLst/>
          </a:prstGeom>
        </p:spPr>
        <p:txBody>
          <a:bodyPr wrap="none">
            <a:spAutoFit/>
          </a:bodyPr>
          <a:lstStyle/>
          <a:p>
            <a:r>
              <a:rPr kumimoji="1" lang="ja-JP" altLang="en-US" sz="800" b="1" dirty="0">
                <a:solidFill>
                  <a:srgbClr val="C00000"/>
                </a:solidFill>
              </a:rPr>
              <a:t>宅直制度</a:t>
            </a:r>
            <a:r>
              <a:rPr kumimoji="1" lang="ja-JP" altLang="en-US" sz="800" b="1" dirty="0"/>
              <a:t>＜看護師が携帯電話（診療所直通電話）を持ち、夜間休日の対応を</a:t>
            </a:r>
            <a:r>
              <a:rPr kumimoji="1" lang="en-US" altLang="ja-JP" sz="800" b="1" dirty="0"/>
              <a:t>24</a:t>
            </a:r>
            <a:r>
              <a:rPr kumimoji="1" lang="ja-JP" altLang="en-US" sz="800" b="1" dirty="0"/>
              <a:t>時間</a:t>
            </a:r>
            <a:r>
              <a:rPr kumimoji="1" lang="en-US" altLang="ja-JP" sz="800" b="1" dirty="0"/>
              <a:t>365</a:t>
            </a:r>
            <a:r>
              <a:rPr kumimoji="1" lang="ja-JP" altLang="en-US" sz="800" b="1" dirty="0"/>
              <a:t>日行う診療体制＞</a:t>
            </a:r>
            <a:endParaRPr lang="ja-JP" altLang="en-US" sz="800" dirty="0"/>
          </a:p>
        </p:txBody>
      </p:sp>
      <p:sp>
        <p:nvSpPr>
          <p:cNvPr id="105" name="フリーフォーム: 図形 104">
            <a:extLst>
              <a:ext uri="{FF2B5EF4-FFF2-40B4-BE49-F238E27FC236}">
                <a16:creationId xmlns:a16="http://schemas.microsoft.com/office/drawing/2014/main" id="{74ABFE62-F640-4EC9-9CD8-6398F7C789CA}"/>
              </a:ext>
            </a:extLst>
          </p:cNvPr>
          <p:cNvSpPr/>
          <p:nvPr/>
        </p:nvSpPr>
        <p:spPr>
          <a:xfrm rot="21159430">
            <a:off x="7498659" y="2420204"/>
            <a:ext cx="409770" cy="116905"/>
          </a:xfrm>
          <a:custGeom>
            <a:avLst/>
            <a:gdLst>
              <a:gd name="connsiteX0" fmla="*/ 0 w 436227"/>
              <a:gd name="connsiteY0" fmla="*/ 43157 h 85102"/>
              <a:gd name="connsiteX1" fmla="*/ 268447 w 436227"/>
              <a:gd name="connsiteY1" fmla="*/ 1212 h 85102"/>
              <a:gd name="connsiteX2" fmla="*/ 436227 w 436227"/>
              <a:gd name="connsiteY2" fmla="*/ 85102 h 85102"/>
            </a:gdLst>
            <a:ahLst/>
            <a:cxnLst>
              <a:cxn ang="0">
                <a:pos x="connsiteX0" y="connsiteY0"/>
              </a:cxn>
              <a:cxn ang="0">
                <a:pos x="connsiteX1" y="connsiteY1"/>
              </a:cxn>
              <a:cxn ang="0">
                <a:pos x="connsiteX2" y="connsiteY2"/>
              </a:cxn>
            </a:cxnLst>
            <a:rect l="l" t="t" r="r" b="b"/>
            <a:pathLst>
              <a:path w="436227" h="85102">
                <a:moveTo>
                  <a:pt x="0" y="43157"/>
                </a:moveTo>
                <a:cubicBezTo>
                  <a:pt x="97871" y="18689"/>
                  <a:pt x="195743" y="-5779"/>
                  <a:pt x="268447" y="1212"/>
                </a:cubicBezTo>
                <a:cubicBezTo>
                  <a:pt x="341151" y="8203"/>
                  <a:pt x="388689" y="46652"/>
                  <a:pt x="436227" y="85102"/>
                </a:cubicBezTo>
              </a:path>
            </a:pathLst>
          </a:custGeom>
          <a:ln w="19050">
            <a:solidFill>
              <a:schemeClr val="tx2"/>
            </a:solidFill>
            <a:tailEnd type="oval"/>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06" name="フリーフォーム: 図形 105">
            <a:extLst>
              <a:ext uri="{FF2B5EF4-FFF2-40B4-BE49-F238E27FC236}">
                <a16:creationId xmlns:a16="http://schemas.microsoft.com/office/drawing/2014/main" id="{AA73C9FD-55BE-4ECE-B265-6997572A0D7E}"/>
              </a:ext>
            </a:extLst>
          </p:cNvPr>
          <p:cNvSpPr/>
          <p:nvPr/>
        </p:nvSpPr>
        <p:spPr>
          <a:xfrm>
            <a:off x="7423344" y="2850831"/>
            <a:ext cx="494950" cy="230189"/>
          </a:xfrm>
          <a:custGeom>
            <a:avLst/>
            <a:gdLst>
              <a:gd name="connsiteX0" fmla="*/ 0 w 494950"/>
              <a:gd name="connsiteY0" fmla="*/ 173417 h 173417"/>
              <a:gd name="connsiteX1" fmla="*/ 184558 w 494950"/>
              <a:gd name="connsiteY1" fmla="*/ 5637 h 173417"/>
              <a:gd name="connsiteX2" fmla="*/ 494950 w 494950"/>
              <a:gd name="connsiteY2" fmla="*/ 55971 h 173417"/>
            </a:gdLst>
            <a:ahLst/>
            <a:cxnLst>
              <a:cxn ang="0">
                <a:pos x="connsiteX0" y="connsiteY0"/>
              </a:cxn>
              <a:cxn ang="0">
                <a:pos x="connsiteX1" y="connsiteY1"/>
              </a:cxn>
              <a:cxn ang="0">
                <a:pos x="connsiteX2" y="connsiteY2"/>
              </a:cxn>
            </a:cxnLst>
            <a:rect l="l" t="t" r="r" b="b"/>
            <a:pathLst>
              <a:path w="494950" h="173417">
                <a:moveTo>
                  <a:pt x="0" y="173417"/>
                </a:moveTo>
                <a:cubicBezTo>
                  <a:pt x="51033" y="99314"/>
                  <a:pt x="102066" y="25211"/>
                  <a:pt x="184558" y="5637"/>
                </a:cubicBezTo>
                <a:cubicBezTo>
                  <a:pt x="267050" y="-13937"/>
                  <a:pt x="381000" y="21017"/>
                  <a:pt x="494950" y="55971"/>
                </a:cubicBezTo>
              </a:path>
            </a:pathLst>
          </a:custGeom>
          <a:noFill/>
          <a:ln w="19050">
            <a:solidFill>
              <a:schemeClr val="tx2"/>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フリーフォーム: 図形 106">
            <a:extLst>
              <a:ext uri="{FF2B5EF4-FFF2-40B4-BE49-F238E27FC236}">
                <a16:creationId xmlns:a16="http://schemas.microsoft.com/office/drawing/2014/main" id="{2018186E-CCE1-4BD5-8255-E96CA3D004F7}"/>
              </a:ext>
            </a:extLst>
          </p:cNvPr>
          <p:cNvSpPr/>
          <p:nvPr/>
        </p:nvSpPr>
        <p:spPr>
          <a:xfrm>
            <a:off x="7474591" y="3607267"/>
            <a:ext cx="310637" cy="102518"/>
          </a:xfrm>
          <a:custGeom>
            <a:avLst/>
            <a:gdLst>
              <a:gd name="connsiteX0" fmla="*/ 0 w 335559"/>
              <a:gd name="connsiteY0" fmla="*/ 125835 h 125835"/>
              <a:gd name="connsiteX1" fmla="*/ 167780 w 335559"/>
              <a:gd name="connsiteY1" fmla="*/ 0 h 125835"/>
              <a:gd name="connsiteX2" fmla="*/ 335559 w 335559"/>
              <a:gd name="connsiteY2" fmla="*/ 125835 h 125835"/>
            </a:gdLst>
            <a:ahLst/>
            <a:cxnLst>
              <a:cxn ang="0">
                <a:pos x="connsiteX0" y="connsiteY0"/>
              </a:cxn>
              <a:cxn ang="0">
                <a:pos x="connsiteX1" y="connsiteY1"/>
              </a:cxn>
              <a:cxn ang="0">
                <a:pos x="connsiteX2" y="connsiteY2"/>
              </a:cxn>
            </a:cxnLst>
            <a:rect l="l" t="t" r="r" b="b"/>
            <a:pathLst>
              <a:path w="335559" h="125835">
                <a:moveTo>
                  <a:pt x="0" y="125835"/>
                </a:moveTo>
                <a:cubicBezTo>
                  <a:pt x="55927" y="62917"/>
                  <a:pt x="111854" y="0"/>
                  <a:pt x="167780" y="0"/>
                </a:cubicBezTo>
                <a:cubicBezTo>
                  <a:pt x="223706" y="0"/>
                  <a:pt x="279632" y="62917"/>
                  <a:pt x="335559" y="125835"/>
                </a:cubicBezTo>
              </a:path>
            </a:pathLst>
          </a:custGeom>
          <a:noFill/>
          <a:ln w="19050">
            <a:solidFill>
              <a:schemeClr val="tx2"/>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フリーフォーム: 図形 107">
            <a:extLst>
              <a:ext uri="{FF2B5EF4-FFF2-40B4-BE49-F238E27FC236}">
                <a16:creationId xmlns:a16="http://schemas.microsoft.com/office/drawing/2014/main" id="{DC1CD590-586B-43AB-8B8A-104227143BF1}"/>
              </a:ext>
            </a:extLst>
          </p:cNvPr>
          <p:cNvSpPr/>
          <p:nvPr/>
        </p:nvSpPr>
        <p:spPr>
          <a:xfrm>
            <a:off x="7451354" y="4800250"/>
            <a:ext cx="310637" cy="102518"/>
          </a:xfrm>
          <a:custGeom>
            <a:avLst/>
            <a:gdLst>
              <a:gd name="connsiteX0" fmla="*/ 0 w 335559"/>
              <a:gd name="connsiteY0" fmla="*/ 125835 h 125835"/>
              <a:gd name="connsiteX1" fmla="*/ 167780 w 335559"/>
              <a:gd name="connsiteY1" fmla="*/ 0 h 125835"/>
              <a:gd name="connsiteX2" fmla="*/ 335559 w 335559"/>
              <a:gd name="connsiteY2" fmla="*/ 125835 h 125835"/>
            </a:gdLst>
            <a:ahLst/>
            <a:cxnLst>
              <a:cxn ang="0">
                <a:pos x="connsiteX0" y="connsiteY0"/>
              </a:cxn>
              <a:cxn ang="0">
                <a:pos x="connsiteX1" y="connsiteY1"/>
              </a:cxn>
              <a:cxn ang="0">
                <a:pos x="connsiteX2" y="connsiteY2"/>
              </a:cxn>
            </a:cxnLst>
            <a:rect l="l" t="t" r="r" b="b"/>
            <a:pathLst>
              <a:path w="335559" h="125835">
                <a:moveTo>
                  <a:pt x="0" y="125835"/>
                </a:moveTo>
                <a:cubicBezTo>
                  <a:pt x="55927" y="62917"/>
                  <a:pt x="111854" y="0"/>
                  <a:pt x="167780" y="0"/>
                </a:cubicBezTo>
                <a:cubicBezTo>
                  <a:pt x="223706" y="0"/>
                  <a:pt x="279632" y="62917"/>
                  <a:pt x="335559" y="125835"/>
                </a:cubicBezTo>
              </a:path>
            </a:pathLst>
          </a:custGeom>
          <a:noFill/>
          <a:ln w="19050">
            <a:solidFill>
              <a:schemeClr val="tx2"/>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テキスト ボックス 82">
            <a:extLst>
              <a:ext uri="{FF2B5EF4-FFF2-40B4-BE49-F238E27FC236}">
                <a16:creationId xmlns:a16="http://schemas.microsoft.com/office/drawing/2014/main" id="{C38C42C0-8069-4935-995D-8061670E6E45}"/>
              </a:ext>
            </a:extLst>
          </p:cNvPr>
          <p:cNvSpPr txBox="1"/>
          <p:nvPr/>
        </p:nvSpPr>
        <p:spPr>
          <a:xfrm>
            <a:off x="6429925" y="2381271"/>
            <a:ext cx="1096736" cy="261610"/>
          </a:xfrm>
          <a:prstGeom prst="rect">
            <a:avLst/>
          </a:prstGeom>
          <a:noFill/>
        </p:spPr>
        <p:txBody>
          <a:bodyPr wrap="square" rtlCol="0">
            <a:spAutoFit/>
          </a:bodyPr>
          <a:lstStyle/>
          <a:p>
            <a:r>
              <a:rPr kumimoji="1" lang="en-US" altLang="ja-JP" sz="1100" b="1" dirty="0"/>
              <a:t>R4. 4</a:t>
            </a:r>
            <a:r>
              <a:rPr kumimoji="1" lang="ja-JP" altLang="en-US" sz="1100" b="1" dirty="0"/>
              <a:t>～</a:t>
            </a:r>
          </a:p>
        </p:txBody>
      </p:sp>
      <p:sp>
        <p:nvSpPr>
          <p:cNvPr id="92" name="テキスト ボックス 91">
            <a:extLst>
              <a:ext uri="{FF2B5EF4-FFF2-40B4-BE49-F238E27FC236}">
                <a16:creationId xmlns:a16="http://schemas.microsoft.com/office/drawing/2014/main" id="{4B1CACF5-571E-4D7A-8207-FBC723AB0C26}"/>
              </a:ext>
            </a:extLst>
          </p:cNvPr>
          <p:cNvSpPr txBox="1"/>
          <p:nvPr/>
        </p:nvSpPr>
        <p:spPr>
          <a:xfrm>
            <a:off x="6429925" y="2918395"/>
            <a:ext cx="1096736" cy="261610"/>
          </a:xfrm>
          <a:prstGeom prst="rect">
            <a:avLst/>
          </a:prstGeom>
          <a:noFill/>
        </p:spPr>
        <p:txBody>
          <a:bodyPr wrap="square" rtlCol="0">
            <a:spAutoFit/>
          </a:bodyPr>
          <a:lstStyle/>
          <a:p>
            <a:r>
              <a:rPr kumimoji="1" lang="en-US" altLang="ja-JP" sz="1100" b="1" dirty="0"/>
              <a:t>R4. 12</a:t>
            </a:r>
            <a:r>
              <a:rPr kumimoji="1" lang="ja-JP" altLang="en-US" sz="1100" b="1" dirty="0"/>
              <a:t>～</a:t>
            </a:r>
          </a:p>
        </p:txBody>
      </p:sp>
      <p:sp>
        <p:nvSpPr>
          <p:cNvPr id="94" name="テキスト ボックス 93">
            <a:extLst>
              <a:ext uri="{FF2B5EF4-FFF2-40B4-BE49-F238E27FC236}">
                <a16:creationId xmlns:a16="http://schemas.microsoft.com/office/drawing/2014/main" id="{21AAA813-3AC9-4ED4-A4A9-4D10D557E87B}"/>
              </a:ext>
            </a:extLst>
          </p:cNvPr>
          <p:cNvSpPr txBox="1"/>
          <p:nvPr/>
        </p:nvSpPr>
        <p:spPr>
          <a:xfrm>
            <a:off x="6421448" y="3381163"/>
            <a:ext cx="1096736" cy="261610"/>
          </a:xfrm>
          <a:prstGeom prst="rect">
            <a:avLst/>
          </a:prstGeom>
          <a:noFill/>
        </p:spPr>
        <p:txBody>
          <a:bodyPr wrap="square" rtlCol="0">
            <a:spAutoFit/>
          </a:bodyPr>
          <a:lstStyle/>
          <a:p>
            <a:r>
              <a:rPr kumimoji="1" lang="en-US" altLang="ja-JP" sz="1100" b="1" dirty="0"/>
              <a:t>R5. 4</a:t>
            </a:r>
            <a:r>
              <a:rPr kumimoji="1" lang="ja-JP" altLang="en-US" sz="1100" b="1" dirty="0"/>
              <a:t>～</a:t>
            </a:r>
          </a:p>
        </p:txBody>
      </p:sp>
      <p:sp>
        <p:nvSpPr>
          <p:cNvPr id="104" name="テキスト ボックス 103">
            <a:extLst>
              <a:ext uri="{FF2B5EF4-FFF2-40B4-BE49-F238E27FC236}">
                <a16:creationId xmlns:a16="http://schemas.microsoft.com/office/drawing/2014/main" id="{F96437F5-342E-4DCF-92A4-663DDFBD8FA6}"/>
              </a:ext>
            </a:extLst>
          </p:cNvPr>
          <p:cNvSpPr txBox="1"/>
          <p:nvPr/>
        </p:nvSpPr>
        <p:spPr>
          <a:xfrm>
            <a:off x="7902214" y="3388782"/>
            <a:ext cx="1096736" cy="261610"/>
          </a:xfrm>
          <a:prstGeom prst="rect">
            <a:avLst/>
          </a:prstGeom>
          <a:noFill/>
        </p:spPr>
        <p:txBody>
          <a:bodyPr wrap="square" rtlCol="0">
            <a:spAutoFit/>
          </a:bodyPr>
          <a:lstStyle/>
          <a:p>
            <a:r>
              <a:rPr kumimoji="1" lang="en-US" altLang="ja-JP" sz="1100" b="1" dirty="0">
                <a:solidFill>
                  <a:srgbClr val="C00000"/>
                </a:solidFill>
              </a:rPr>
              <a:t>R4. 4</a:t>
            </a:r>
            <a:r>
              <a:rPr kumimoji="1" lang="ja-JP" altLang="en-US" sz="1100" b="1" dirty="0">
                <a:solidFill>
                  <a:srgbClr val="C00000"/>
                </a:solidFill>
              </a:rPr>
              <a:t>～</a:t>
            </a:r>
          </a:p>
        </p:txBody>
      </p:sp>
      <p:sp>
        <p:nvSpPr>
          <p:cNvPr id="109" name="テキスト ボックス 108">
            <a:extLst>
              <a:ext uri="{FF2B5EF4-FFF2-40B4-BE49-F238E27FC236}">
                <a16:creationId xmlns:a16="http://schemas.microsoft.com/office/drawing/2014/main" id="{3601289E-918D-4139-98ED-C00052A10203}"/>
              </a:ext>
            </a:extLst>
          </p:cNvPr>
          <p:cNvSpPr txBox="1"/>
          <p:nvPr/>
        </p:nvSpPr>
        <p:spPr>
          <a:xfrm>
            <a:off x="6829736" y="5851277"/>
            <a:ext cx="843910" cy="261610"/>
          </a:xfrm>
          <a:prstGeom prst="rect">
            <a:avLst/>
          </a:prstGeom>
          <a:noFill/>
        </p:spPr>
        <p:txBody>
          <a:bodyPr wrap="square" rtlCol="0">
            <a:spAutoFit/>
          </a:bodyPr>
          <a:lstStyle/>
          <a:p>
            <a:r>
              <a:rPr kumimoji="1" lang="en-US" altLang="ja-JP" sz="1100" b="1" dirty="0"/>
              <a:t>R7.</a:t>
            </a:r>
            <a:r>
              <a:rPr kumimoji="1" lang="ja-JP" altLang="en-US" sz="1100" b="1" dirty="0"/>
              <a:t>築</a:t>
            </a:r>
            <a:r>
              <a:rPr kumimoji="1" lang="en-US" altLang="ja-JP" sz="1100" b="1" dirty="0"/>
              <a:t>40</a:t>
            </a:r>
            <a:r>
              <a:rPr kumimoji="1" lang="ja-JP" altLang="en-US" sz="1100" b="1" dirty="0"/>
              <a:t>年</a:t>
            </a:r>
          </a:p>
        </p:txBody>
      </p:sp>
      <p:sp>
        <p:nvSpPr>
          <p:cNvPr id="2" name="正方形/長方形 1">
            <a:extLst>
              <a:ext uri="{FF2B5EF4-FFF2-40B4-BE49-F238E27FC236}">
                <a16:creationId xmlns:a16="http://schemas.microsoft.com/office/drawing/2014/main" id="{AA7202CD-0525-41E7-9487-82AB7CF2AB00}"/>
              </a:ext>
            </a:extLst>
          </p:cNvPr>
          <p:cNvSpPr/>
          <p:nvPr/>
        </p:nvSpPr>
        <p:spPr>
          <a:xfrm>
            <a:off x="48075" y="6260033"/>
            <a:ext cx="9075129" cy="526785"/>
          </a:xfrm>
          <a:prstGeom prst="rect">
            <a:avLst/>
          </a:prstGeom>
          <a:solidFill>
            <a:schemeClr val="accent6">
              <a:lumMod val="60000"/>
              <a:lumOff val="40000"/>
              <a:alpha val="3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8534459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3229</TotalTime>
  <Words>1311</Words>
  <Application>Microsoft Office PowerPoint</Application>
  <PresentationFormat>画面に合わせる (4:3)</PresentationFormat>
  <Paragraphs>131</Paragraphs>
  <Slides>2</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vt:i4>
      </vt:variant>
    </vt:vector>
  </HeadingPairs>
  <TitlesOfParts>
    <vt:vector size="12" baseType="lpstr">
      <vt:lpstr>HG丸ｺﾞｼｯｸM-PRO</vt:lpstr>
      <vt:lpstr>ＭＳ 明朝</vt:lpstr>
      <vt:lpstr>新細明體</vt:lpstr>
      <vt:lpstr>游ゴシック</vt:lpstr>
      <vt:lpstr>游ゴシック Light</vt:lpstr>
      <vt:lpstr>Arial</vt:lpstr>
      <vt:lpstr>Calibri</vt:lpstr>
      <vt:lpstr>Calibri Light</vt:lpstr>
      <vt:lpstr>Times New Roman</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武石市民サービス課</dc:creator>
  <cp:lastModifiedBy>武石診療所</cp:lastModifiedBy>
  <cp:revision>152</cp:revision>
  <cp:lastPrinted>2021-11-19T03:02:40Z</cp:lastPrinted>
  <dcterms:created xsi:type="dcterms:W3CDTF">2021-06-30T01:29:01Z</dcterms:created>
  <dcterms:modified xsi:type="dcterms:W3CDTF">2021-12-06T23:54:04Z</dcterms:modified>
</cp:coreProperties>
</file>