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4"/>
  </p:notesMasterIdLst>
  <p:sldIdLst>
    <p:sldId id="256" r:id="rId2"/>
    <p:sldId id="257" r:id="rId3"/>
  </p:sldIdLst>
  <p:sldSz cx="12801600" cy="9601200" type="A3"/>
  <p:notesSz cx="14355763"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4859A"/>
    <a:srgbClr val="FFCC66"/>
    <a:srgbClr val="FF6600"/>
    <a:srgbClr val="F4FECE"/>
    <a:srgbClr val="D1D195"/>
    <a:srgbClr val="FFFF66"/>
    <a:srgbClr val="FF0066"/>
    <a:srgbClr val="FFFFCC"/>
    <a:srgbClr val="FF99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1335" autoAdjust="0"/>
  </p:normalViewPr>
  <p:slideViewPr>
    <p:cSldViewPr snapToGrid="0">
      <p:cViewPr varScale="1">
        <p:scale>
          <a:sx n="82" d="100"/>
          <a:sy n="82" d="100"/>
        </p:scale>
        <p:origin x="150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3"/>
            <a:ext cx="6222395" cy="496889"/>
          </a:xfrm>
          <a:prstGeom prst="rect">
            <a:avLst/>
          </a:prstGeom>
        </p:spPr>
        <p:txBody>
          <a:bodyPr vert="horz" lIns="132741" tIns="66372" rIns="132741" bIns="66372" rtlCol="0"/>
          <a:lstStyle>
            <a:lvl1pPr algn="l">
              <a:defRPr sz="1700"/>
            </a:lvl1pPr>
          </a:lstStyle>
          <a:p>
            <a:endParaRPr kumimoji="1" lang="ja-JP" altLang="en-US"/>
          </a:p>
        </p:txBody>
      </p:sp>
      <p:sp>
        <p:nvSpPr>
          <p:cNvPr id="3" name="日付プレースホルダー 2"/>
          <p:cNvSpPr>
            <a:spLocks noGrp="1"/>
          </p:cNvSpPr>
          <p:nvPr>
            <p:ph type="dt" idx="1"/>
          </p:nvPr>
        </p:nvSpPr>
        <p:spPr>
          <a:xfrm>
            <a:off x="8130021" y="3"/>
            <a:ext cx="6222395" cy="496889"/>
          </a:xfrm>
          <a:prstGeom prst="rect">
            <a:avLst/>
          </a:prstGeom>
        </p:spPr>
        <p:txBody>
          <a:bodyPr vert="horz" lIns="132741" tIns="66372" rIns="132741" bIns="66372" rtlCol="0"/>
          <a:lstStyle>
            <a:lvl1pPr algn="r">
              <a:defRPr sz="1700"/>
            </a:lvl1pPr>
          </a:lstStyle>
          <a:p>
            <a:fld id="{54D8F5FA-39E8-496A-BEF5-A3F541F5A3C6}" type="datetimeFigureOut">
              <a:rPr kumimoji="1" lang="ja-JP" altLang="en-US" smtClean="0"/>
              <a:t>2022/7/1</a:t>
            </a:fld>
            <a:endParaRPr kumimoji="1" lang="ja-JP" altLang="en-US"/>
          </a:p>
        </p:txBody>
      </p:sp>
      <p:sp>
        <p:nvSpPr>
          <p:cNvPr id="4" name="スライド イメージ プレースホルダー 3"/>
          <p:cNvSpPr>
            <a:spLocks noGrp="1" noRot="1" noChangeAspect="1"/>
          </p:cNvSpPr>
          <p:nvPr>
            <p:ph type="sldImg" idx="2"/>
          </p:nvPr>
        </p:nvSpPr>
        <p:spPr>
          <a:xfrm>
            <a:off x="4948238" y="1243013"/>
            <a:ext cx="4459287" cy="3346450"/>
          </a:xfrm>
          <a:prstGeom prst="rect">
            <a:avLst/>
          </a:prstGeom>
          <a:noFill/>
          <a:ln w="12700">
            <a:solidFill>
              <a:prstClr val="black"/>
            </a:solidFill>
          </a:ln>
        </p:spPr>
        <p:txBody>
          <a:bodyPr vert="horz" lIns="132741" tIns="66372" rIns="132741" bIns="66372" rtlCol="0" anchor="ctr"/>
          <a:lstStyle/>
          <a:p>
            <a:endParaRPr lang="ja-JP" altLang="en-US"/>
          </a:p>
        </p:txBody>
      </p:sp>
      <p:sp>
        <p:nvSpPr>
          <p:cNvPr id="5" name="ノート プレースホルダー 4"/>
          <p:cNvSpPr>
            <a:spLocks noGrp="1"/>
          </p:cNvSpPr>
          <p:nvPr>
            <p:ph type="body" sz="quarter" idx="3"/>
          </p:nvPr>
        </p:nvSpPr>
        <p:spPr>
          <a:xfrm>
            <a:off x="1434907" y="4776792"/>
            <a:ext cx="11485952" cy="3908425"/>
          </a:xfrm>
          <a:prstGeom prst="rect">
            <a:avLst/>
          </a:prstGeom>
        </p:spPr>
        <p:txBody>
          <a:bodyPr vert="horz" lIns="132741" tIns="66372" rIns="132741" bIns="6637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29753"/>
            <a:ext cx="6222395" cy="496889"/>
          </a:xfrm>
          <a:prstGeom prst="rect">
            <a:avLst/>
          </a:prstGeom>
        </p:spPr>
        <p:txBody>
          <a:bodyPr vert="horz" lIns="132741" tIns="66372" rIns="132741" bIns="66372"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8130021" y="9429753"/>
            <a:ext cx="6222395" cy="496889"/>
          </a:xfrm>
          <a:prstGeom prst="rect">
            <a:avLst/>
          </a:prstGeom>
        </p:spPr>
        <p:txBody>
          <a:bodyPr vert="horz" lIns="132741" tIns="66372" rIns="132741" bIns="66372" rtlCol="0" anchor="b"/>
          <a:lstStyle>
            <a:lvl1pPr algn="r">
              <a:defRPr sz="1700"/>
            </a:lvl1pPr>
          </a:lstStyle>
          <a:p>
            <a:fld id="{4E199550-3870-4952-B399-7F58111545EA}" type="slidenum">
              <a:rPr kumimoji="1" lang="ja-JP" altLang="en-US" smtClean="0"/>
              <a:t>‹#›</a:t>
            </a:fld>
            <a:endParaRPr kumimoji="1" lang="ja-JP" altLang="en-US"/>
          </a:p>
        </p:txBody>
      </p:sp>
    </p:spTree>
    <p:extLst>
      <p:ext uri="{BB962C8B-B14F-4D97-AF65-F5344CB8AC3E}">
        <p14:creationId xmlns:p14="http://schemas.microsoft.com/office/powerpoint/2010/main" val="2431633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CAF7805-EC14-44CC-8777-4F27172AEE15}" type="datetimeFigureOut">
              <a:rPr kumimoji="1" lang="ja-JP" altLang="en-US" smtClean="0"/>
              <a:t>2022/7/1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A25A52-9DBE-4F5F-9476-9865D9BF0116}" type="slidenum">
              <a:rPr kumimoji="1" lang="ja-JP" altLang="en-US" smtClean="0"/>
              <a:t>‹#›</a:t>
            </a:fld>
            <a:endParaRPr kumimoji="1" lang="ja-JP" altLang="en-US"/>
          </a:p>
        </p:txBody>
      </p:sp>
    </p:spTree>
    <p:extLst>
      <p:ext uri="{BB962C8B-B14F-4D97-AF65-F5344CB8AC3E}">
        <p14:creationId xmlns:p14="http://schemas.microsoft.com/office/powerpoint/2010/main" val="1202418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CAF7805-EC14-44CC-8777-4F27172AEE15}" type="datetimeFigureOut">
              <a:rPr kumimoji="1" lang="ja-JP" altLang="en-US" smtClean="0"/>
              <a:t>2022/7/1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A25A52-9DBE-4F5F-9476-9865D9BF0116}" type="slidenum">
              <a:rPr kumimoji="1" lang="ja-JP" altLang="en-US" smtClean="0"/>
              <a:t>‹#›</a:t>
            </a:fld>
            <a:endParaRPr kumimoji="1" lang="ja-JP" altLang="en-US"/>
          </a:p>
        </p:txBody>
      </p:sp>
    </p:spTree>
    <p:extLst>
      <p:ext uri="{BB962C8B-B14F-4D97-AF65-F5344CB8AC3E}">
        <p14:creationId xmlns:p14="http://schemas.microsoft.com/office/powerpoint/2010/main" val="980749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CAF7805-EC14-44CC-8777-4F27172AEE15}" type="datetimeFigureOut">
              <a:rPr kumimoji="1" lang="ja-JP" altLang="en-US" smtClean="0"/>
              <a:t>2022/7/1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A25A52-9DBE-4F5F-9476-9865D9BF0116}" type="slidenum">
              <a:rPr kumimoji="1" lang="ja-JP" altLang="en-US" smtClean="0"/>
              <a:t>‹#›</a:t>
            </a:fld>
            <a:endParaRPr kumimoji="1" lang="ja-JP" altLang="en-US"/>
          </a:p>
        </p:txBody>
      </p:sp>
    </p:spTree>
    <p:extLst>
      <p:ext uri="{BB962C8B-B14F-4D97-AF65-F5344CB8AC3E}">
        <p14:creationId xmlns:p14="http://schemas.microsoft.com/office/powerpoint/2010/main" val="3120506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CAF7805-EC14-44CC-8777-4F27172AEE15}" type="datetimeFigureOut">
              <a:rPr kumimoji="1" lang="ja-JP" altLang="en-US" smtClean="0"/>
              <a:t>2022/7/1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A25A52-9DBE-4F5F-9476-9865D9BF0116}" type="slidenum">
              <a:rPr kumimoji="1" lang="ja-JP" altLang="en-US" smtClean="0"/>
              <a:t>‹#›</a:t>
            </a:fld>
            <a:endParaRPr kumimoji="1" lang="ja-JP" altLang="en-US"/>
          </a:p>
        </p:txBody>
      </p:sp>
    </p:spTree>
    <p:extLst>
      <p:ext uri="{BB962C8B-B14F-4D97-AF65-F5344CB8AC3E}">
        <p14:creationId xmlns:p14="http://schemas.microsoft.com/office/powerpoint/2010/main" val="676992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CAF7805-EC14-44CC-8777-4F27172AEE15}" type="datetimeFigureOut">
              <a:rPr kumimoji="1" lang="ja-JP" altLang="en-US" smtClean="0"/>
              <a:t>2022/7/1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A25A52-9DBE-4F5F-9476-9865D9BF0116}" type="slidenum">
              <a:rPr kumimoji="1" lang="ja-JP" altLang="en-US" smtClean="0"/>
              <a:t>‹#›</a:t>
            </a:fld>
            <a:endParaRPr kumimoji="1" lang="ja-JP" altLang="en-US"/>
          </a:p>
        </p:txBody>
      </p:sp>
    </p:spTree>
    <p:extLst>
      <p:ext uri="{BB962C8B-B14F-4D97-AF65-F5344CB8AC3E}">
        <p14:creationId xmlns:p14="http://schemas.microsoft.com/office/powerpoint/2010/main" val="3349148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CAF7805-EC14-44CC-8777-4F27172AEE15}" type="datetimeFigureOut">
              <a:rPr kumimoji="1" lang="ja-JP" altLang="en-US" smtClean="0"/>
              <a:t>2022/7/1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AA25A52-9DBE-4F5F-9476-9865D9BF0116}" type="slidenum">
              <a:rPr kumimoji="1" lang="ja-JP" altLang="en-US" smtClean="0"/>
              <a:t>‹#›</a:t>
            </a:fld>
            <a:endParaRPr kumimoji="1" lang="ja-JP" altLang="en-US"/>
          </a:p>
        </p:txBody>
      </p:sp>
    </p:spTree>
    <p:extLst>
      <p:ext uri="{BB962C8B-B14F-4D97-AF65-F5344CB8AC3E}">
        <p14:creationId xmlns:p14="http://schemas.microsoft.com/office/powerpoint/2010/main" val="3646811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CAF7805-EC14-44CC-8777-4F27172AEE15}" type="datetimeFigureOut">
              <a:rPr kumimoji="1" lang="ja-JP" altLang="en-US" smtClean="0"/>
              <a:t>2022/7/1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AA25A52-9DBE-4F5F-9476-9865D9BF0116}" type="slidenum">
              <a:rPr kumimoji="1" lang="ja-JP" altLang="en-US" smtClean="0"/>
              <a:t>‹#›</a:t>
            </a:fld>
            <a:endParaRPr kumimoji="1" lang="ja-JP" altLang="en-US"/>
          </a:p>
        </p:txBody>
      </p:sp>
    </p:spTree>
    <p:extLst>
      <p:ext uri="{BB962C8B-B14F-4D97-AF65-F5344CB8AC3E}">
        <p14:creationId xmlns:p14="http://schemas.microsoft.com/office/powerpoint/2010/main" val="3671445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CAF7805-EC14-44CC-8777-4F27172AEE15}" type="datetimeFigureOut">
              <a:rPr kumimoji="1" lang="ja-JP" altLang="en-US" smtClean="0"/>
              <a:t>2022/7/1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AA25A52-9DBE-4F5F-9476-9865D9BF0116}" type="slidenum">
              <a:rPr kumimoji="1" lang="ja-JP" altLang="en-US" smtClean="0"/>
              <a:t>‹#›</a:t>
            </a:fld>
            <a:endParaRPr kumimoji="1" lang="ja-JP" altLang="en-US"/>
          </a:p>
        </p:txBody>
      </p:sp>
    </p:spTree>
    <p:extLst>
      <p:ext uri="{BB962C8B-B14F-4D97-AF65-F5344CB8AC3E}">
        <p14:creationId xmlns:p14="http://schemas.microsoft.com/office/powerpoint/2010/main" val="1020916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AF7805-EC14-44CC-8777-4F27172AEE15}" type="datetimeFigureOut">
              <a:rPr kumimoji="1" lang="ja-JP" altLang="en-US" smtClean="0"/>
              <a:t>2022/7/1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AA25A52-9DBE-4F5F-9476-9865D9BF0116}" type="slidenum">
              <a:rPr kumimoji="1" lang="ja-JP" altLang="en-US" smtClean="0"/>
              <a:t>‹#›</a:t>
            </a:fld>
            <a:endParaRPr kumimoji="1" lang="ja-JP" altLang="en-US"/>
          </a:p>
        </p:txBody>
      </p:sp>
    </p:spTree>
    <p:extLst>
      <p:ext uri="{BB962C8B-B14F-4D97-AF65-F5344CB8AC3E}">
        <p14:creationId xmlns:p14="http://schemas.microsoft.com/office/powerpoint/2010/main" val="1879892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CAF7805-EC14-44CC-8777-4F27172AEE15}" type="datetimeFigureOut">
              <a:rPr kumimoji="1" lang="ja-JP" altLang="en-US" smtClean="0"/>
              <a:t>2022/7/1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AA25A52-9DBE-4F5F-9476-9865D9BF0116}" type="slidenum">
              <a:rPr kumimoji="1" lang="ja-JP" altLang="en-US" smtClean="0"/>
              <a:t>‹#›</a:t>
            </a:fld>
            <a:endParaRPr kumimoji="1" lang="ja-JP" altLang="en-US"/>
          </a:p>
        </p:txBody>
      </p:sp>
    </p:spTree>
    <p:extLst>
      <p:ext uri="{BB962C8B-B14F-4D97-AF65-F5344CB8AC3E}">
        <p14:creationId xmlns:p14="http://schemas.microsoft.com/office/powerpoint/2010/main" val="3792658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CAF7805-EC14-44CC-8777-4F27172AEE15}" type="datetimeFigureOut">
              <a:rPr kumimoji="1" lang="ja-JP" altLang="en-US" smtClean="0"/>
              <a:t>2022/7/1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AA25A52-9DBE-4F5F-9476-9865D9BF0116}" type="slidenum">
              <a:rPr kumimoji="1" lang="ja-JP" altLang="en-US" smtClean="0"/>
              <a:t>‹#›</a:t>
            </a:fld>
            <a:endParaRPr kumimoji="1" lang="ja-JP" altLang="en-US"/>
          </a:p>
        </p:txBody>
      </p:sp>
    </p:spTree>
    <p:extLst>
      <p:ext uri="{BB962C8B-B14F-4D97-AF65-F5344CB8AC3E}">
        <p14:creationId xmlns:p14="http://schemas.microsoft.com/office/powerpoint/2010/main" val="3732519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CCAF7805-EC14-44CC-8777-4F27172AEE15}" type="datetimeFigureOut">
              <a:rPr kumimoji="1" lang="ja-JP" altLang="en-US" smtClean="0"/>
              <a:t>2022/7/1</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BAA25A52-9DBE-4F5F-9476-9865D9BF0116}" type="slidenum">
              <a:rPr kumimoji="1" lang="ja-JP" altLang="en-US" smtClean="0"/>
              <a:t>‹#›</a:t>
            </a:fld>
            <a:endParaRPr kumimoji="1" lang="ja-JP" altLang="en-US"/>
          </a:p>
        </p:txBody>
      </p:sp>
    </p:spTree>
    <p:extLst>
      <p:ext uri="{BB962C8B-B14F-4D97-AF65-F5344CB8AC3E}">
        <p14:creationId xmlns:p14="http://schemas.microsoft.com/office/powerpoint/2010/main" val="152972849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4FECE">
            <a:alpha val="2000"/>
          </a:srgbClr>
        </a:solidFill>
        <a:effectLst/>
      </p:bgPr>
    </p:bg>
    <p:spTree>
      <p:nvGrpSpPr>
        <p:cNvPr id="1" name=""/>
        <p:cNvGrpSpPr/>
        <p:nvPr/>
      </p:nvGrpSpPr>
      <p:grpSpPr>
        <a:xfrm>
          <a:off x="0" y="0"/>
          <a:ext cx="0" cy="0"/>
          <a:chOff x="0" y="0"/>
          <a:chExt cx="0" cy="0"/>
        </a:xfrm>
      </p:grpSpPr>
      <p:pic>
        <p:nvPicPr>
          <p:cNvPr id="16" name="図 15">
            <a:extLst>
              <a:ext uri="{FF2B5EF4-FFF2-40B4-BE49-F238E27FC236}">
                <a16:creationId xmlns:a16="http://schemas.microsoft.com/office/drawing/2014/main" id="{8725AB55-42D3-46FA-9CFA-A6B30202EA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661439" y="1583582"/>
            <a:ext cx="9540343" cy="6434034"/>
          </a:xfrm>
          <a:prstGeom prst="rect">
            <a:avLst/>
          </a:prstGeom>
        </p:spPr>
      </p:pic>
      <p:pic>
        <p:nvPicPr>
          <p:cNvPr id="3" name="図 2">
            <a:extLst>
              <a:ext uri="{FF2B5EF4-FFF2-40B4-BE49-F238E27FC236}">
                <a16:creationId xmlns:a16="http://schemas.microsoft.com/office/drawing/2014/main" id="{05BCE652-84C3-49F4-8341-1E54CA4E7A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582" y="-265278"/>
            <a:ext cx="5446997" cy="5014811"/>
          </a:xfrm>
          <a:prstGeom prst="rect">
            <a:avLst/>
          </a:prstGeom>
        </p:spPr>
      </p:pic>
      <p:sp>
        <p:nvSpPr>
          <p:cNvPr id="5" name="テキスト ボックス 4">
            <a:extLst>
              <a:ext uri="{FF2B5EF4-FFF2-40B4-BE49-F238E27FC236}">
                <a16:creationId xmlns:a16="http://schemas.microsoft.com/office/drawing/2014/main" id="{006ACECE-52E2-4244-A2F1-D9A705164360}"/>
              </a:ext>
            </a:extLst>
          </p:cNvPr>
          <p:cNvSpPr txBox="1"/>
          <p:nvPr/>
        </p:nvSpPr>
        <p:spPr>
          <a:xfrm>
            <a:off x="1734782" y="1102913"/>
            <a:ext cx="4117438" cy="1044073"/>
          </a:xfrm>
          <a:prstGeom prst="rect">
            <a:avLst/>
          </a:prstGeom>
          <a:noFill/>
        </p:spPr>
        <p:txBody>
          <a:bodyPr wrap="square" rtlCol="0">
            <a:spAutoFit/>
          </a:bodyPr>
          <a:lstStyle/>
          <a:p>
            <a:r>
              <a:rPr kumimoji="1" lang="ja-JP" altLang="en-US" sz="3101" b="1" dirty="0">
                <a:ln w="22225">
                  <a:solidFill>
                    <a:schemeClr val="accent2"/>
                  </a:solidFill>
                  <a:prstDash val="solid"/>
                </a:ln>
                <a:solidFill>
                  <a:schemeClr val="accent2">
                    <a:lumMod val="40000"/>
                    <a:lumOff val="60000"/>
                  </a:schemeClr>
                </a:solidFill>
              </a:rPr>
              <a:t>ふるさと武石の味</a:t>
            </a:r>
            <a:endParaRPr kumimoji="1" lang="en-US" altLang="ja-JP" sz="3101" b="1" dirty="0">
              <a:ln w="22225">
                <a:solidFill>
                  <a:schemeClr val="accent2"/>
                </a:solidFill>
                <a:prstDash val="solid"/>
              </a:ln>
              <a:solidFill>
                <a:schemeClr val="accent2">
                  <a:lumMod val="40000"/>
                  <a:lumOff val="60000"/>
                </a:schemeClr>
              </a:solidFill>
            </a:endParaRPr>
          </a:p>
          <a:p>
            <a:r>
              <a:rPr kumimoji="1" lang="ja-JP" altLang="en-US" sz="3101" b="1" dirty="0">
                <a:ln w="22225">
                  <a:solidFill>
                    <a:srgbClr val="FF9900"/>
                  </a:solidFill>
                  <a:prstDash val="solid"/>
                </a:ln>
                <a:solidFill>
                  <a:srgbClr val="FFCC00"/>
                </a:solidFill>
              </a:rPr>
              <a:t>　　レ</a:t>
            </a:r>
            <a:r>
              <a:rPr kumimoji="1" lang="ja-JP" altLang="en-US" sz="3101" b="1" dirty="0">
                <a:ln w="22225">
                  <a:solidFill>
                    <a:srgbClr val="FF0000"/>
                  </a:solidFill>
                  <a:prstDash val="solid"/>
                </a:ln>
                <a:solidFill>
                  <a:srgbClr val="FF0000"/>
                </a:solidFill>
              </a:rPr>
              <a:t>シ</a:t>
            </a:r>
            <a:r>
              <a:rPr kumimoji="1" lang="ja-JP" altLang="en-US" sz="3101" b="1" dirty="0">
                <a:ln w="22225">
                  <a:solidFill>
                    <a:srgbClr val="FF9900"/>
                  </a:solidFill>
                  <a:prstDash val="solid"/>
                </a:ln>
                <a:solidFill>
                  <a:srgbClr val="FFCC00"/>
                </a:solidFill>
              </a:rPr>
              <a:t>ピ</a:t>
            </a:r>
            <a:r>
              <a:rPr kumimoji="1" lang="ja-JP" altLang="en-US" sz="3101" b="1" dirty="0">
                <a:ln w="22225">
                  <a:solidFill>
                    <a:srgbClr val="FF0000"/>
                  </a:solidFill>
                  <a:prstDash val="solid"/>
                </a:ln>
                <a:solidFill>
                  <a:srgbClr val="FF0000"/>
                </a:solidFill>
              </a:rPr>
              <a:t>募</a:t>
            </a:r>
            <a:r>
              <a:rPr kumimoji="1" lang="ja-JP" altLang="en-US" sz="3101" b="1" dirty="0">
                <a:ln w="22225">
                  <a:solidFill>
                    <a:srgbClr val="FF9900"/>
                  </a:solidFill>
                  <a:prstDash val="solid"/>
                </a:ln>
                <a:solidFill>
                  <a:srgbClr val="FFCC00"/>
                </a:solidFill>
              </a:rPr>
              <a:t>集</a:t>
            </a:r>
            <a:endParaRPr kumimoji="1" lang="ja-JP" altLang="en-US" sz="3101" b="1" dirty="0">
              <a:ln w="22225">
                <a:solidFill>
                  <a:srgbClr val="FF0000"/>
                </a:solidFill>
                <a:prstDash val="solid"/>
              </a:ln>
              <a:solidFill>
                <a:srgbClr val="FF0000"/>
              </a:solidFill>
            </a:endParaRPr>
          </a:p>
        </p:txBody>
      </p:sp>
      <p:sp>
        <p:nvSpPr>
          <p:cNvPr id="8" name="正方形/長方形 7">
            <a:extLst>
              <a:ext uri="{FF2B5EF4-FFF2-40B4-BE49-F238E27FC236}">
                <a16:creationId xmlns:a16="http://schemas.microsoft.com/office/drawing/2014/main" id="{505B14B1-6DB0-455F-A62A-80A2DEF47353}"/>
              </a:ext>
            </a:extLst>
          </p:cNvPr>
          <p:cNvSpPr/>
          <p:nvPr/>
        </p:nvSpPr>
        <p:spPr>
          <a:xfrm>
            <a:off x="1540446" y="5479390"/>
            <a:ext cx="4785304" cy="2181663"/>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12" tIns="48006" rIns="96012" bIns="48006" numCol="1" spcCol="0" rtlCol="0" fromWordArt="0" anchor="ctr" anchorCtr="0" forceAA="0" compatLnSpc="1">
            <a:prstTxWarp prst="textNoShape">
              <a:avLst/>
            </a:prstTxWarp>
            <a:noAutofit/>
          </a:bodyPr>
          <a:lstStyle/>
          <a:p>
            <a:endParaRPr kumimoji="1" lang="en-US" altLang="ja-JP" sz="1600" b="1" dirty="0">
              <a:ln w="12700">
                <a:noFill/>
                <a:prstDash val="solid"/>
              </a:ln>
              <a:solidFill>
                <a:srgbClr val="FF0066"/>
              </a:solidFill>
              <a:latin typeface="HG丸ｺﾞｼｯｸM-PRO" panose="020F0600000000000000" pitchFamily="50" charset="-128"/>
              <a:ea typeface="HG丸ｺﾞｼｯｸM-PRO" panose="020F0600000000000000" pitchFamily="50" charset="-128"/>
            </a:endParaRPr>
          </a:p>
          <a:p>
            <a:endParaRPr kumimoji="1" lang="ja-JP" altLang="en-US" sz="1600" b="1" dirty="0">
              <a:ln w="12700">
                <a:noFill/>
                <a:prstDash val="solid"/>
              </a:ln>
              <a:solidFill>
                <a:srgbClr val="FF0066"/>
              </a:solidFill>
              <a:latin typeface="HG丸ｺﾞｼｯｸM-PRO" panose="020F0600000000000000" pitchFamily="50" charset="-128"/>
              <a:ea typeface="HG丸ｺﾞｼｯｸM-PRO" panose="020F0600000000000000" pitchFamily="50" charset="-128"/>
            </a:endParaRPr>
          </a:p>
          <a:p>
            <a:endParaRPr kumimoji="1" lang="en-US" altLang="ja-JP" sz="1470" dirty="0">
              <a:solidFill>
                <a:sysClr val="windowText" lastClr="000000"/>
              </a:solidFill>
              <a:latin typeface="メイリオ" panose="020B0604030504040204" pitchFamily="50" charset="-128"/>
              <a:ea typeface="メイリオ" panose="020B0604030504040204" pitchFamily="50" charset="-128"/>
            </a:endParaRPr>
          </a:p>
          <a:p>
            <a:endParaRPr kumimoji="1" lang="en-US" altLang="ja-JP" sz="1470" b="1" dirty="0">
              <a:solidFill>
                <a:sysClr val="windowText" lastClr="000000"/>
              </a:solidFill>
              <a:latin typeface="メイリオ" panose="020B0604030504040204" pitchFamily="50" charset="-128"/>
              <a:ea typeface="メイリオ" panose="020B0604030504040204" pitchFamily="50" charset="-128"/>
            </a:endParaRPr>
          </a:p>
          <a:p>
            <a:r>
              <a:rPr kumimoji="1" lang="ja-JP" altLang="en-US" sz="1470" dirty="0">
                <a:solidFill>
                  <a:sysClr val="windowText" lastClr="000000"/>
                </a:solidFill>
                <a:latin typeface="メイリオ" panose="020B0604030504040204" pitchFamily="50" charset="-128"/>
                <a:ea typeface="メイリオ" panose="020B0604030504040204" pitchFamily="50" charset="-128"/>
              </a:rPr>
              <a:t>　</a:t>
            </a:r>
            <a:endParaRPr kumimoji="1" lang="en-US" altLang="ja-JP" sz="1470" dirty="0">
              <a:solidFill>
                <a:sysClr val="windowText" lastClr="000000"/>
              </a:solidFill>
              <a:latin typeface="メイリオ" panose="020B0604030504040204" pitchFamily="50" charset="-128"/>
              <a:ea typeface="メイリオ" panose="020B0604030504040204" pitchFamily="50" charset="-128"/>
            </a:endParaRPr>
          </a:p>
          <a:p>
            <a:r>
              <a:rPr kumimoji="1" lang="ja-JP" altLang="en-US" sz="1745" b="1" dirty="0">
                <a:solidFill>
                  <a:sysClr val="windowText" lastClr="000000"/>
                </a:solidFill>
                <a:latin typeface="メイリオ" panose="020B0604030504040204" pitchFamily="50" charset="-128"/>
                <a:ea typeface="メイリオ" panose="020B0604030504040204" pitchFamily="50" charset="-128"/>
              </a:rPr>
              <a:t>　　応募用紙に</a:t>
            </a:r>
            <a:endParaRPr kumimoji="1" lang="en-US" altLang="ja-JP" sz="1745" b="1" dirty="0">
              <a:solidFill>
                <a:sysClr val="windowText" lastClr="000000"/>
              </a:solidFill>
              <a:latin typeface="メイリオ" panose="020B0604030504040204" pitchFamily="50" charset="-128"/>
              <a:ea typeface="メイリオ" panose="020B0604030504040204" pitchFamily="50" charset="-128"/>
            </a:endParaRPr>
          </a:p>
          <a:p>
            <a:r>
              <a:rPr kumimoji="1" lang="ja-JP" altLang="en-US" sz="1745" b="1" dirty="0">
                <a:solidFill>
                  <a:sysClr val="windowText" lastClr="000000"/>
                </a:solidFill>
                <a:latin typeface="メイリオ" panose="020B0604030504040204" pitchFamily="50" charset="-128"/>
                <a:ea typeface="メイリオ" panose="020B0604030504040204" pitchFamily="50" charset="-128"/>
              </a:rPr>
              <a:t>①大人１人分のレシピ</a:t>
            </a:r>
            <a:r>
              <a:rPr kumimoji="1" lang="ja-JP" altLang="en-US" sz="1470" b="1" dirty="0">
                <a:solidFill>
                  <a:sysClr val="windowText" lastClr="000000"/>
                </a:solidFill>
                <a:latin typeface="メイリオ" panose="020B0604030504040204" pitchFamily="50" charset="-128"/>
                <a:ea typeface="メイリオ" panose="020B0604030504040204" pitchFamily="50" charset="-128"/>
              </a:rPr>
              <a:t>と</a:t>
            </a:r>
            <a:r>
              <a:rPr kumimoji="1" lang="ja-JP" altLang="en-US" sz="1745" b="1" dirty="0">
                <a:solidFill>
                  <a:sysClr val="windowText" lastClr="000000"/>
                </a:solidFill>
                <a:latin typeface="メイリオ" panose="020B0604030504040204" pitchFamily="50" charset="-128"/>
                <a:ea typeface="メイリオ" panose="020B0604030504040204" pitchFamily="50" charset="-128"/>
              </a:rPr>
              <a:t>作品のカラー写真</a:t>
            </a:r>
            <a:endParaRPr kumimoji="1" lang="en-US" altLang="ja-JP" sz="1745" b="1" dirty="0">
              <a:solidFill>
                <a:sysClr val="windowText" lastClr="000000"/>
              </a:solidFill>
              <a:latin typeface="メイリオ" panose="020B0604030504040204" pitchFamily="50" charset="-128"/>
              <a:ea typeface="メイリオ" panose="020B0604030504040204" pitchFamily="50" charset="-128"/>
            </a:endParaRPr>
          </a:p>
          <a:p>
            <a:r>
              <a:rPr kumimoji="1" lang="ja-JP" altLang="en-US" sz="1357" dirty="0">
                <a:solidFill>
                  <a:sysClr val="windowText" lastClr="000000"/>
                </a:solidFill>
                <a:latin typeface="メイリオ" panose="020B0604030504040204" pitchFamily="50" charset="-128"/>
                <a:ea typeface="メイリオ" panose="020B0604030504040204" pitchFamily="50" charset="-128"/>
              </a:rPr>
              <a:t>（</a:t>
            </a:r>
            <a:r>
              <a:rPr kumimoji="1" lang="en-US" altLang="ja-JP" sz="1470" dirty="0">
                <a:solidFill>
                  <a:sysClr val="windowText" lastClr="000000"/>
                </a:solidFill>
                <a:latin typeface="メイリオ" panose="020B0604030504040204" pitchFamily="50" charset="-128"/>
                <a:ea typeface="メイリオ" panose="020B0604030504040204" pitchFamily="50" charset="-128"/>
              </a:rPr>
              <a:t>1</a:t>
            </a:r>
            <a:r>
              <a:rPr kumimoji="1" lang="ja-JP" altLang="en-US" sz="1470" dirty="0">
                <a:solidFill>
                  <a:sysClr val="windowText" lastClr="000000"/>
                </a:solidFill>
                <a:latin typeface="メイリオ" panose="020B0604030504040204" pitchFamily="50" charset="-128"/>
                <a:ea typeface="メイリオ" panose="020B0604030504040204" pitchFamily="50" charset="-128"/>
              </a:rPr>
              <a:t>枚以上）を載せ、</a:t>
            </a:r>
            <a:endParaRPr kumimoji="1" lang="en-US" altLang="ja-JP" sz="1470" dirty="0">
              <a:solidFill>
                <a:sysClr val="windowText" lastClr="000000"/>
              </a:solidFill>
              <a:latin typeface="メイリオ" panose="020B0604030504040204" pitchFamily="50" charset="-128"/>
              <a:ea typeface="メイリオ" panose="020B0604030504040204" pitchFamily="50" charset="-128"/>
            </a:endParaRPr>
          </a:p>
          <a:p>
            <a:endParaRPr kumimoji="1" lang="en-US" altLang="ja-JP" sz="1470" dirty="0">
              <a:solidFill>
                <a:sysClr val="windowText" lastClr="000000"/>
              </a:solidFill>
              <a:latin typeface="メイリオ" panose="020B0604030504040204" pitchFamily="50" charset="-128"/>
              <a:ea typeface="メイリオ" panose="020B0604030504040204" pitchFamily="50" charset="-128"/>
            </a:endParaRPr>
          </a:p>
          <a:p>
            <a:pPr>
              <a:lnSpc>
                <a:spcPct val="50000"/>
              </a:lnSpc>
            </a:pPr>
            <a:r>
              <a:rPr kumimoji="1" lang="ja-JP" altLang="en-US" sz="1745" b="1" dirty="0">
                <a:solidFill>
                  <a:sysClr val="windowText" lastClr="000000"/>
                </a:solidFill>
                <a:latin typeface="メイリオ" panose="020B0604030504040204" pitchFamily="50" charset="-128"/>
                <a:ea typeface="メイリオ" panose="020B0604030504040204" pitchFamily="50" charset="-128"/>
              </a:rPr>
              <a:t>②郵送・窓口持参・電子メール</a:t>
            </a:r>
            <a:r>
              <a:rPr kumimoji="1" lang="ja-JP" altLang="en-US" sz="1400" dirty="0">
                <a:solidFill>
                  <a:sysClr val="windowText" lastClr="000000"/>
                </a:solidFill>
                <a:latin typeface="メイリオ" panose="020B0604030504040204" pitchFamily="50" charset="-128"/>
                <a:ea typeface="メイリオ" panose="020B0604030504040204" pitchFamily="50" charset="-128"/>
              </a:rPr>
              <a:t>いずれかで</a:t>
            </a:r>
            <a:endParaRPr kumimoji="1" lang="en-US" altLang="ja-JP" sz="1745" dirty="0">
              <a:solidFill>
                <a:sysClr val="windowText" lastClr="000000"/>
              </a:solidFill>
              <a:latin typeface="メイリオ" panose="020B0604030504040204" pitchFamily="50" charset="-128"/>
              <a:ea typeface="メイリオ" panose="020B0604030504040204" pitchFamily="50" charset="-128"/>
            </a:endParaRPr>
          </a:p>
          <a:p>
            <a:pPr>
              <a:lnSpc>
                <a:spcPct val="50000"/>
              </a:lnSpc>
            </a:pPr>
            <a:endParaRPr kumimoji="1" lang="en-US" altLang="ja-JP" sz="1745" b="1" dirty="0">
              <a:solidFill>
                <a:sysClr val="windowText" lastClr="000000"/>
              </a:solidFill>
              <a:latin typeface="メイリオ" panose="020B0604030504040204" pitchFamily="50" charset="-128"/>
              <a:ea typeface="メイリオ" panose="020B0604030504040204" pitchFamily="50" charset="-128"/>
            </a:endParaRPr>
          </a:p>
          <a:p>
            <a:pPr>
              <a:lnSpc>
                <a:spcPct val="50000"/>
              </a:lnSpc>
            </a:pPr>
            <a:r>
              <a:rPr kumimoji="1" lang="ja-JP" altLang="en-US" sz="1470" dirty="0">
                <a:solidFill>
                  <a:sysClr val="windowText" lastClr="000000"/>
                </a:solidFill>
                <a:latin typeface="メイリオ" panose="020B0604030504040204" pitchFamily="50" charset="-128"/>
                <a:ea typeface="メイリオ" panose="020B0604030504040204" pitchFamily="50" charset="-128"/>
              </a:rPr>
              <a:t>主催者に提出</a:t>
            </a:r>
            <a:endParaRPr kumimoji="1" lang="en-US" altLang="ja-JP" sz="1470" dirty="0">
              <a:solidFill>
                <a:sysClr val="windowText" lastClr="000000"/>
              </a:solidFill>
              <a:latin typeface="メイリオ" panose="020B0604030504040204" pitchFamily="50" charset="-128"/>
              <a:ea typeface="メイリオ" panose="020B0604030504040204" pitchFamily="50" charset="-128"/>
            </a:endParaRPr>
          </a:p>
          <a:p>
            <a:pPr>
              <a:lnSpc>
                <a:spcPct val="50000"/>
              </a:lnSpc>
            </a:pPr>
            <a:endParaRPr kumimoji="1" lang="en-US" altLang="ja-JP" sz="1470" dirty="0">
              <a:solidFill>
                <a:sysClr val="windowText" lastClr="000000"/>
              </a:solidFill>
              <a:latin typeface="メイリオ" panose="020B0604030504040204" pitchFamily="50" charset="-128"/>
              <a:ea typeface="メイリオ" panose="020B0604030504040204" pitchFamily="50" charset="-128"/>
            </a:endParaRPr>
          </a:p>
          <a:p>
            <a:pPr>
              <a:lnSpc>
                <a:spcPct val="50000"/>
              </a:lnSpc>
            </a:pPr>
            <a:endParaRPr kumimoji="1" lang="en-US" altLang="ja-JP" sz="1470" dirty="0">
              <a:solidFill>
                <a:sysClr val="windowText" lastClr="000000"/>
              </a:solidFill>
              <a:latin typeface="メイリオ" panose="020B0604030504040204" pitchFamily="50" charset="-128"/>
              <a:ea typeface="メイリオ" panose="020B0604030504040204" pitchFamily="50" charset="-128"/>
            </a:endParaRPr>
          </a:p>
          <a:p>
            <a:r>
              <a:rPr kumimoji="1" lang="en-US" altLang="ja-JP" sz="1470" dirty="0">
                <a:solidFill>
                  <a:sysClr val="windowText" lastClr="000000"/>
                </a:solidFill>
                <a:latin typeface="メイリオ" panose="020B0604030504040204" pitchFamily="50" charset="-128"/>
                <a:ea typeface="メイリオ" panose="020B0604030504040204" pitchFamily="50" charset="-128"/>
              </a:rPr>
              <a:t>※</a:t>
            </a:r>
            <a:r>
              <a:rPr kumimoji="1" lang="ja-JP" altLang="en-US" sz="1470" dirty="0">
                <a:solidFill>
                  <a:sysClr val="windowText" lastClr="000000"/>
                </a:solidFill>
                <a:latin typeface="メイリオ" panose="020B0604030504040204" pitchFamily="50" charset="-128"/>
                <a:ea typeface="メイリオ" panose="020B0604030504040204" pitchFamily="50" charset="-128"/>
              </a:rPr>
              <a:t>応募用紙は上田市ホームページでも公開しています。</a:t>
            </a:r>
            <a:endParaRPr kumimoji="1" lang="en-US" altLang="ja-JP" sz="1470" dirty="0">
              <a:solidFill>
                <a:sysClr val="windowText" lastClr="000000"/>
              </a:solidFill>
              <a:latin typeface="メイリオ" panose="020B0604030504040204" pitchFamily="50" charset="-128"/>
              <a:ea typeface="メイリオ" panose="020B0604030504040204" pitchFamily="50" charset="-128"/>
            </a:endParaRPr>
          </a:p>
          <a:p>
            <a:endParaRPr kumimoji="1" lang="en-US" altLang="ja-JP" sz="1470" dirty="0">
              <a:solidFill>
                <a:sysClr val="windowText" lastClr="000000"/>
              </a:solidFill>
              <a:latin typeface="メイリオ" panose="020B0604030504040204" pitchFamily="50" charset="-128"/>
              <a:ea typeface="メイリオ" panose="020B0604030504040204" pitchFamily="50" charset="-128"/>
            </a:endParaRPr>
          </a:p>
          <a:p>
            <a:endParaRPr kumimoji="1" lang="en-US" altLang="ja-JP" sz="1470" dirty="0">
              <a:solidFill>
                <a:sysClr val="windowText" lastClr="000000"/>
              </a:solidFill>
              <a:latin typeface="メイリオ" panose="020B0604030504040204" pitchFamily="50" charset="-128"/>
              <a:ea typeface="メイリオ" panose="020B0604030504040204" pitchFamily="50" charset="-128"/>
            </a:endParaRPr>
          </a:p>
          <a:p>
            <a:r>
              <a:rPr kumimoji="1" lang="ja-JP" altLang="en-US" sz="1470" dirty="0">
                <a:solidFill>
                  <a:sysClr val="windowText" lastClr="000000"/>
                </a:solidFill>
                <a:latin typeface="メイリオ" panose="020B0604030504040204" pitchFamily="50" charset="-128"/>
                <a:ea typeface="メイリオ" panose="020B0604030504040204" pitchFamily="50" charset="-128"/>
              </a:rPr>
              <a:t>　　</a:t>
            </a:r>
            <a:endParaRPr kumimoji="1" lang="en-US" altLang="ja-JP" sz="1470" dirty="0">
              <a:solidFill>
                <a:sysClr val="windowText" lastClr="000000"/>
              </a:solidFill>
              <a:latin typeface="メイリオ" panose="020B0604030504040204" pitchFamily="50" charset="-128"/>
              <a:ea typeface="メイリオ" panose="020B0604030504040204" pitchFamily="50" charset="-128"/>
            </a:endParaRPr>
          </a:p>
          <a:p>
            <a:r>
              <a:rPr kumimoji="1" lang="ja-JP" altLang="en-US" sz="1470" dirty="0">
                <a:solidFill>
                  <a:sysClr val="windowText" lastClr="000000"/>
                </a:solidFill>
                <a:latin typeface="メイリオ" panose="020B0604030504040204" pitchFamily="50" charset="-128"/>
                <a:ea typeface="メイリオ" panose="020B0604030504040204" pitchFamily="50" charset="-128"/>
              </a:rPr>
              <a:t>　　　　</a:t>
            </a:r>
            <a:endParaRPr kumimoji="1" lang="en-US" altLang="ja-JP" sz="1470" dirty="0">
              <a:solidFill>
                <a:sysClr val="windowText" lastClr="000000"/>
              </a:solidFill>
            </a:endParaRPr>
          </a:p>
        </p:txBody>
      </p:sp>
      <p:sp>
        <p:nvSpPr>
          <p:cNvPr id="9" name="テキスト ボックス 8">
            <a:extLst>
              <a:ext uri="{FF2B5EF4-FFF2-40B4-BE49-F238E27FC236}">
                <a16:creationId xmlns:a16="http://schemas.microsoft.com/office/drawing/2014/main" id="{7DFF5D1C-EDD7-406D-924B-D1B482DAE5CE}"/>
              </a:ext>
            </a:extLst>
          </p:cNvPr>
          <p:cNvSpPr txBox="1"/>
          <p:nvPr/>
        </p:nvSpPr>
        <p:spPr>
          <a:xfrm>
            <a:off x="1744960" y="2283429"/>
            <a:ext cx="3370421" cy="626444"/>
          </a:xfrm>
          <a:prstGeom prst="rect">
            <a:avLst/>
          </a:prstGeom>
          <a:noFill/>
        </p:spPr>
        <p:txBody>
          <a:bodyPr wrap="square" rtlCol="0">
            <a:spAutoFit/>
          </a:bodyPr>
          <a:lstStyle/>
          <a:p>
            <a:r>
              <a:rPr kumimoji="1" lang="ja-JP" altLang="en-US" sz="1745" dirty="0">
                <a:ln w="0"/>
                <a:solidFill>
                  <a:srgbClr val="00CC00"/>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rPr>
              <a:t>募集期間　令和</a:t>
            </a:r>
            <a:r>
              <a:rPr kumimoji="1" lang="en-US" altLang="ja-JP" sz="1745" dirty="0">
                <a:ln w="0"/>
                <a:solidFill>
                  <a:srgbClr val="00CC00"/>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rPr>
              <a:t>4</a:t>
            </a:r>
            <a:r>
              <a:rPr kumimoji="1" lang="ja-JP" altLang="en-US" sz="1745" dirty="0">
                <a:ln w="0"/>
                <a:solidFill>
                  <a:srgbClr val="00CC00"/>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rPr>
              <a:t>年</a:t>
            </a:r>
            <a:r>
              <a:rPr kumimoji="1" lang="en-US" altLang="ja-JP" sz="1745" dirty="0">
                <a:ln w="0"/>
                <a:solidFill>
                  <a:srgbClr val="00CC00"/>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rPr>
              <a:t>8</a:t>
            </a:r>
            <a:r>
              <a:rPr kumimoji="1" lang="ja-JP" altLang="en-US" sz="1745" dirty="0">
                <a:ln w="0"/>
                <a:solidFill>
                  <a:srgbClr val="00CC00"/>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rPr>
              <a:t>月</a:t>
            </a:r>
            <a:r>
              <a:rPr kumimoji="1" lang="en-US" altLang="ja-JP" sz="1745" dirty="0">
                <a:ln w="0"/>
                <a:solidFill>
                  <a:srgbClr val="00CC00"/>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rPr>
              <a:t>1</a:t>
            </a:r>
            <a:r>
              <a:rPr kumimoji="1" lang="ja-JP" altLang="en-US" sz="1745" dirty="0">
                <a:ln w="0"/>
                <a:solidFill>
                  <a:srgbClr val="00CC00"/>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rPr>
              <a:t>日</a:t>
            </a:r>
            <a:endParaRPr kumimoji="1" lang="en-US" altLang="ja-JP" sz="1745" dirty="0">
              <a:ln w="0"/>
              <a:solidFill>
                <a:srgbClr val="00CC00"/>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endParaRPr>
          </a:p>
          <a:p>
            <a:r>
              <a:rPr kumimoji="1" lang="ja-JP" altLang="en-US" sz="1745" dirty="0">
                <a:ln w="0"/>
                <a:solidFill>
                  <a:srgbClr val="00CC00"/>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rPr>
              <a:t>　　　　　～令和</a:t>
            </a:r>
            <a:r>
              <a:rPr kumimoji="1" lang="en-US" altLang="ja-JP" sz="1745" dirty="0">
                <a:ln w="0"/>
                <a:solidFill>
                  <a:srgbClr val="00CC00"/>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rPr>
              <a:t>4</a:t>
            </a:r>
            <a:r>
              <a:rPr kumimoji="1" lang="ja-JP" altLang="en-US" sz="1745" dirty="0">
                <a:ln w="0"/>
                <a:solidFill>
                  <a:srgbClr val="00CC00"/>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rPr>
              <a:t>年</a:t>
            </a:r>
            <a:r>
              <a:rPr kumimoji="1" lang="en-US" altLang="ja-JP" sz="1745" dirty="0">
                <a:ln w="0"/>
                <a:solidFill>
                  <a:srgbClr val="00CC00"/>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rPr>
              <a:t>8</a:t>
            </a:r>
            <a:r>
              <a:rPr kumimoji="1" lang="ja-JP" altLang="en-US" sz="1745" dirty="0">
                <a:ln w="0"/>
                <a:solidFill>
                  <a:srgbClr val="00CC00"/>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rPr>
              <a:t>月</a:t>
            </a:r>
            <a:r>
              <a:rPr kumimoji="1" lang="en-US" altLang="ja-JP" sz="1745" dirty="0">
                <a:ln w="0"/>
                <a:solidFill>
                  <a:srgbClr val="00CC00"/>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rPr>
              <a:t>31</a:t>
            </a:r>
            <a:r>
              <a:rPr kumimoji="1" lang="ja-JP" altLang="en-US" sz="1745" dirty="0">
                <a:ln w="0"/>
                <a:solidFill>
                  <a:srgbClr val="00CC00"/>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rPr>
              <a:t>日</a:t>
            </a:r>
            <a:endParaRPr kumimoji="1" lang="ja-JP" altLang="en-US" sz="1745" dirty="0">
              <a:solidFill>
                <a:srgbClr val="00CC00"/>
              </a:solidFill>
              <a:latin typeface="HG丸ｺﾞｼｯｸM-PRO" panose="020F0600000000000000" pitchFamily="50" charset="-128"/>
              <a:ea typeface="HG丸ｺﾞｼｯｸM-PRO" panose="020F0600000000000000" pitchFamily="50" charset="-128"/>
            </a:endParaRPr>
          </a:p>
        </p:txBody>
      </p:sp>
      <p:sp>
        <p:nvSpPr>
          <p:cNvPr id="12" name="テキスト ボックス 11">
            <a:extLst>
              <a:ext uri="{FF2B5EF4-FFF2-40B4-BE49-F238E27FC236}">
                <a16:creationId xmlns:a16="http://schemas.microsoft.com/office/drawing/2014/main" id="{18CF63DB-D943-4653-86BC-D47F8E7C4F0B}"/>
              </a:ext>
            </a:extLst>
          </p:cNvPr>
          <p:cNvSpPr txBox="1"/>
          <p:nvPr/>
        </p:nvSpPr>
        <p:spPr>
          <a:xfrm>
            <a:off x="3135776" y="8478512"/>
            <a:ext cx="3039767" cy="1061829"/>
          </a:xfrm>
          <a:prstGeom prst="rect">
            <a:avLst/>
          </a:prstGeom>
          <a:noFill/>
          <a:ln>
            <a:solidFill>
              <a:schemeClr val="bg1">
                <a:lumMod val="65000"/>
              </a:schemeClr>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kumimoji="1" lang="en-US" altLang="ja-JP" sz="1260" dirty="0"/>
              <a:t>【</a:t>
            </a:r>
            <a:r>
              <a:rPr kumimoji="1" lang="ja-JP" altLang="en-US" sz="1260" dirty="0"/>
              <a:t>主催</a:t>
            </a:r>
            <a:r>
              <a:rPr kumimoji="1" lang="en-US" altLang="ja-JP" sz="1260" dirty="0"/>
              <a:t>】</a:t>
            </a:r>
          </a:p>
          <a:p>
            <a:r>
              <a:rPr kumimoji="1" lang="ja-JP" altLang="en-US" sz="1260" dirty="0"/>
              <a:t>〒</a:t>
            </a:r>
            <a:r>
              <a:rPr kumimoji="1" lang="en-US" altLang="ja-JP" sz="1260" dirty="0"/>
              <a:t>386-0592</a:t>
            </a:r>
            <a:r>
              <a:rPr kumimoji="1" lang="ja-JP" altLang="en-US" sz="1260" dirty="0"/>
              <a:t>　上田市下武石</a:t>
            </a:r>
            <a:r>
              <a:rPr kumimoji="1" lang="en-US" altLang="ja-JP" sz="1260" dirty="0"/>
              <a:t>742</a:t>
            </a:r>
            <a:r>
              <a:rPr kumimoji="1" lang="ja-JP" altLang="en-US" sz="1260" dirty="0"/>
              <a:t>番地　</a:t>
            </a:r>
            <a:endParaRPr kumimoji="1" lang="en-US" altLang="ja-JP" sz="1260" dirty="0"/>
          </a:p>
          <a:p>
            <a:r>
              <a:rPr kumimoji="1" lang="ja-JP" altLang="en-US" sz="1260" dirty="0"/>
              <a:t>上田市役所　武石地域総合センター</a:t>
            </a:r>
            <a:endParaRPr kumimoji="1" lang="en-US" altLang="ja-JP" sz="1260" dirty="0"/>
          </a:p>
          <a:p>
            <a:r>
              <a:rPr kumimoji="1" lang="ja-JP" altLang="en-US" sz="1260" dirty="0"/>
              <a:t>℡：</a:t>
            </a:r>
            <a:r>
              <a:rPr kumimoji="1" lang="en-US" altLang="ja-JP" sz="1260" dirty="0"/>
              <a:t>0268-85-2311</a:t>
            </a:r>
            <a:r>
              <a:rPr kumimoji="1" lang="ja-JP" altLang="en-US" sz="1260" dirty="0"/>
              <a:t>（代表）</a:t>
            </a:r>
            <a:endParaRPr kumimoji="1" lang="en-US" altLang="ja-JP" sz="1260" dirty="0"/>
          </a:p>
          <a:p>
            <a:r>
              <a:rPr kumimoji="1" lang="en-US" altLang="ja-JP" sz="1260" dirty="0" err="1"/>
              <a:t>Email:ttiiki@city.ueda.nagano.jp</a:t>
            </a:r>
            <a:endParaRPr kumimoji="1" lang="en-US" altLang="ja-JP" sz="1260" dirty="0"/>
          </a:p>
        </p:txBody>
      </p:sp>
      <p:sp>
        <p:nvSpPr>
          <p:cNvPr id="13" name="テキスト ボックス 12">
            <a:extLst>
              <a:ext uri="{FF2B5EF4-FFF2-40B4-BE49-F238E27FC236}">
                <a16:creationId xmlns:a16="http://schemas.microsoft.com/office/drawing/2014/main" id="{F5CD6D56-1224-4ACB-A3A9-5688D57C32A8}"/>
              </a:ext>
            </a:extLst>
          </p:cNvPr>
          <p:cNvSpPr txBox="1"/>
          <p:nvPr/>
        </p:nvSpPr>
        <p:spPr>
          <a:xfrm>
            <a:off x="1606712" y="10289885"/>
            <a:ext cx="5632271" cy="933757"/>
          </a:xfrm>
          <a:prstGeom prst="ellipseRibbon2">
            <a:avLst>
              <a:gd name="adj1" fmla="val 26487"/>
              <a:gd name="adj2" fmla="val 72923"/>
              <a:gd name="adj3" fmla="val 12500"/>
            </a:avLst>
          </a:prstGeom>
          <a:solidFill>
            <a:schemeClr val="accent4">
              <a:lumMod val="40000"/>
              <a:lumOff val="60000"/>
              <a:alpha val="41961"/>
            </a:schemeClr>
          </a:solidFill>
          <a:ln>
            <a:solidFill>
              <a:schemeClr val="bg1">
                <a:lumMod val="65000"/>
              </a:schemeClr>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kumimoji="1" lang="ja-JP" altLang="en-US" sz="1745" b="1" dirty="0">
                <a:ln w="12700">
                  <a:noFill/>
                  <a:prstDash val="solid"/>
                </a:ln>
                <a:solidFill>
                  <a:srgbClr val="FF0066"/>
                </a:solidFill>
                <a:latin typeface="HG丸ｺﾞｼｯｸM-PRO" panose="020F0600000000000000" pitchFamily="50" charset="-128"/>
                <a:ea typeface="HG丸ｺﾞｼｯｸM-PRO" panose="020F0600000000000000" pitchFamily="50" charset="-128"/>
              </a:rPr>
              <a:t>武石の郷土料理や各家庭自慢のふるさと武石の料理のレシピを募集します！</a:t>
            </a:r>
          </a:p>
        </p:txBody>
      </p:sp>
      <p:graphicFrame>
        <p:nvGraphicFramePr>
          <p:cNvPr id="2" name="表 1">
            <a:extLst>
              <a:ext uri="{FF2B5EF4-FFF2-40B4-BE49-F238E27FC236}">
                <a16:creationId xmlns:a16="http://schemas.microsoft.com/office/drawing/2014/main" id="{6D6FB1D6-DB60-4999-93FD-320D45B6E757}"/>
              </a:ext>
            </a:extLst>
          </p:cNvPr>
          <p:cNvGraphicFramePr>
            <a:graphicFrameLocks noGrp="1"/>
          </p:cNvGraphicFramePr>
          <p:nvPr>
            <p:extLst>
              <p:ext uri="{D42A27DB-BD31-4B8C-83A1-F6EECF244321}">
                <p14:modId xmlns:p14="http://schemas.microsoft.com/office/powerpoint/2010/main" val="2650646011"/>
              </p:ext>
            </p:extLst>
          </p:nvPr>
        </p:nvGraphicFramePr>
        <p:xfrm>
          <a:off x="6905279" y="1209083"/>
          <a:ext cx="5802095" cy="1700790"/>
        </p:xfrm>
        <a:graphic>
          <a:graphicData uri="http://schemas.openxmlformats.org/drawingml/2006/table">
            <a:tbl>
              <a:tblPr firstRow="1" bandRow="1">
                <a:tableStyleId>{5C22544A-7EE6-4342-B048-85BDC9FD1C3A}</a:tableStyleId>
              </a:tblPr>
              <a:tblGrid>
                <a:gridCol w="1085150">
                  <a:extLst>
                    <a:ext uri="{9D8B030D-6E8A-4147-A177-3AD203B41FA5}">
                      <a16:colId xmlns:a16="http://schemas.microsoft.com/office/drawing/2014/main" val="1900294766"/>
                    </a:ext>
                  </a:extLst>
                </a:gridCol>
                <a:gridCol w="1815897">
                  <a:extLst>
                    <a:ext uri="{9D8B030D-6E8A-4147-A177-3AD203B41FA5}">
                      <a16:colId xmlns:a16="http://schemas.microsoft.com/office/drawing/2014/main" val="1828234125"/>
                    </a:ext>
                  </a:extLst>
                </a:gridCol>
                <a:gridCol w="766051">
                  <a:extLst>
                    <a:ext uri="{9D8B030D-6E8A-4147-A177-3AD203B41FA5}">
                      <a16:colId xmlns:a16="http://schemas.microsoft.com/office/drawing/2014/main" val="2143201840"/>
                    </a:ext>
                  </a:extLst>
                </a:gridCol>
                <a:gridCol w="200965">
                  <a:extLst>
                    <a:ext uri="{9D8B030D-6E8A-4147-A177-3AD203B41FA5}">
                      <a16:colId xmlns:a16="http://schemas.microsoft.com/office/drawing/2014/main" val="3984707122"/>
                    </a:ext>
                  </a:extLst>
                </a:gridCol>
                <a:gridCol w="967016">
                  <a:extLst>
                    <a:ext uri="{9D8B030D-6E8A-4147-A177-3AD203B41FA5}">
                      <a16:colId xmlns:a16="http://schemas.microsoft.com/office/drawing/2014/main" val="1590079294"/>
                    </a:ext>
                  </a:extLst>
                </a:gridCol>
                <a:gridCol w="967016">
                  <a:extLst>
                    <a:ext uri="{9D8B030D-6E8A-4147-A177-3AD203B41FA5}">
                      <a16:colId xmlns:a16="http://schemas.microsoft.com/office/drawing/2014/main" val="108608710"/>
                    </a:ext>
                  </a:extLst>
                </a:gridCol>
              </a:tblGrid>
              <a:tr h="610087">
                <a:tc>
                  <a:txBody>
                    <a:bodyPr/>
                    <a:lstStyle/>
                    <a:p>
                      <a:r>
                        <a:rPr kumimoji="1" lang="ja-JP" altLang="en-US" sz="1100" dirty="0">
                          <a:solidFill>
                            <a:schemeClr val="tx1"/>
                          </a:solidFill>
                        </a:rPr>
                        <a:t>（ふりがな）</a:t>
                      </a:r>
                      <a:endParaRPr kumimoji="1" lang="en-US" altLang="ja-JP" sz="1100" dirty="0">
                        <a:solidFill>
                          <a:schemeClr val="tx1"/>
                        </a:solidFill>
                      </a:endParaRPr>
                    </a:p>
                    <a:p>
                      <a:r>
                        <a:rPr kumimoji="1" lang="ja-JP" altLang="en-US" sz="1100" dirty="0">
                          <a:solidFill>
                            <a:schemeClr val="tx1"/>
                          </a:solidFill>
                        </a:rPr>
                        <a:t>氏　　　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dirty="0">
                          <a:solidFill>
                            <a:schemeClr val="tx1"/>
                          </a:solidFill>
                        </a:rPr>
                        <a:t>年　　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40166674"/>
                  </a:ext>
                </a:extLst>
              </a:tr>
              <a:tr h="575121">
                <a:tc>
                  <a:txBody>
                    <a:bodyPr/>
                    <a:lstStyle/>
                    <a:p>
                      <a:r>
                        <a:rPr kumimoji="1" lang="ja-JP" altLang="en-US" sz="1100" b="1" dirty="0">
                          <a:solidFill>
                            <a:schemeClr val="tx1"/>
                          </a:solidFill>
                        </a:rPr>
                        <a:t>住　　　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r>
                        <a:rPr kumimoji="1" lang="ja-JP" altLang="en-US" sz="11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6337733"/>
                  </a:ext>
                </a:extLst>
              </a:tr>
              <a:tr h="515582">
                <a:tc>
                  <a:txBody>
                    <a:bodyPr/>
                    <a:lstStyle/>
                    <a:p>
                      <a:r>
                        <a:rPr kumimoji="1" lang="ja-JP" altLang="en-US" sz="1100" b="1" dirty="0">
                          <a:solidFill>
                            <a:schemeClr val="tx1"/>
                          </a:solidFill>
                        </a:rPr>
                        <a:t>連絡先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1" dirty="0">
                          <a:solidFill>
                            <a:schemeClr val="tx1"/>
                          </a:solidFill>
                        </a:rPr>
                        <a:t>電話番号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1" dirty="0">
                          <a:solidFill>
                            <a:schemeClr val="tx1"/>
                          </a:solidFill>
                        </a:rPr>
                        <a:t>メール</a:t>
                      </a:r>
                      <a:endParaRPr kumimoji="1" lang="en-US" altLang="ja-JP" sz="1100" b="1" dirty="0">
                        <a:solidFill>
                          <a:schemeClr val="tx1"/>
                        </a:solidFill>
                      </a:endParaRPr>
                    </a:p>
                    <a:p>
                      <a:r>
                        <a:rPr kumimoji="1" lang="ja-JP" altLang="en-US" sz="1100" b="1" dirty="0">
                          <a:solidFill>
                            <a:schemeClr val="tx1"/>
                          </a:solidFill>
                        </a:rPr>
                        <a:t>アドレス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5821613"/>
                  </a:ext>
                </a:extLst>
              </a:tr>
            </a:tbl>
          </a:graphicData>
        </a:graphic>
      </p:graphicFrame>
      <p:sp>
        <p:nvSpPr>
          <p:cNvPr id="6" name="テキスト ボックス 5">
            <a:extLst>
              <a:ext uri="{FF2B5EF4-FFF2-40B4-BE49-F238E27FC236}">
                <a16:creationId xmlns:a16="http://schemas.microsoft.com/office/drawing/2014/main" id="{C7EA3102-08F1-4BB5-BF3E-2B887B4642A5}"/>
              </a:ext>
            </a:extLst>
          </p:cNvPr>
          <p:cNvSpPr txBox="1"/>
          <p:nvPr/>
        </p:nvSpPr>
        <p:spPr>
          <a:xfrm>
            <a:off x="7594323" y="289941"/>
            <a:ext cx="4972050" cy="369332"/>
          </a:xfrm>
          <a:prstGeom prst="rect">
            <a:avLst/>
          </a:prstGeom>
          <a:noFill/>
        </p:spPr>
        <p:txBody>
          <a:bodyPr wrap="square" rtlCol="0">
            <a:spAutoFit/>
          </a:bodyPr>
          <a:lstStyle/>
          <a:p>
            <a:r>
              <a:rPr kumimoji="1" lang="ja-JP" altLang="en-US" dirty="0"/>
              <a:t>ふるさと武石の味　レシピ　応募用紙</a:t>
            </a:r>
          </a:p>
        </p:txBody>
      </p:sp>
      <p:sp>
        <p:nvSpPr>
          <p:cNvPr id="14" name="テキスト ボックス 13">
            <a:extLst>
              <a:ext uri="{FF2B5EF4-FFF2-40B4-BE49-F238E27FC236}">
                <a16:creationId xmlns:a16="http://schemas.microsoft.com/office/drawing/2014/main" id="{AA2F4513-6A2A-427C-8E35-983EB8515DBC}"/>
              </a:ext>
            </a:extLst>
          </p:cNvPr>
          <p:cNvSpPr txBox="1"/>
          <p:nvPr/>
        </p:nvSpPr>
        <p:spPr>
          <a:xfrm>
            <a:off x="7506892" y="769040"/>
            <a:ext cx="4972050" cy="261610"/>
          </a:xfrm>
          <a:prstGeom prst="rect">
            <a:avLst/>
          </a:prstGeom>
          <a:noFill/>
        </p:spPr>
        <p:txBody>
          <a:bodyPr wrap="square" rtlCol="0">
            <a:spAutoFit/>
          </a:bodyPr>
          <a:lstStyle/>
          <a:p>
            <a:r>
              <a:rPr kumimoji="1" lang="ja-JP" altLang="en-US" sz="1100" dirty="0"/>
              <a:t>私は、応募に際し注意事項等を承諾しましたので以下の通り応募します。</a:t>
            </a:r>
          </a:p>
        </p:txBody>
      </p:sp>
      <p:graphicFrame>
        <p:nvGraphicFramePr>
          <p:cNvPr id="7" name="表 6">
            <a:extLst>
              <a:ext uri="{FF2B5EF4-FFF2-40B4-BE49-F238E27FC236}">
                <a16:creationId xmlns:a16="http://schemas.microsoft.com/office/drawing/2014/main" id="{43CF288A-D042-40CE-9E36-8C83199D81B5}"/>
              </a:ext>
            </a:extLst>
          </p:cNvPr>
          <p:cNvGraphicFramePr>
            <a:graphicFrameLocks noGrp="1"/>
          </p:cNvGraphicFramePr>
          <p:nvPr>
            <p:extLst>
              <p:ext uri="{D42A27DB-BD31-4B8C-83A1-F6EECF244321}">
                <p14:modId xmlns:p14="http://schemas.microsoft.com/office/powerpoint/2010/main" val="214267846"/>
              </p:ext>
            </p:extLst>
          </p:nvPr>
        </p:nvGraphicFramePr>
        <p:xfrm>
          <a:off x="6893410" y="3117592"/>
          <a:ext cx="5802096" cy="5318202"/>
        </p:xfrm>
        <a:graphic>
          <a:graphicData uri="http://schemas.openxmlformats.org/drawingml/2006/table">
            <a:tbl>
              <a:tblPr firstRow="1" bandRow="1">
                <a:tableStyleId>{5C22544A-7EE6-4342-B048-85BDC9FD1C3A}</a:tableStyleId>
              </a:tblPr>
              <a:tblGrid>
                <a:gridCol w="1763032">
                  <a:extLst>
                    <a:ext uri="{9D8B030D-6E8A-4147-A177-3AD203B41FA5}">
                      <a16:colId xmlns:a16="http://schemas.microsoft.com/office/drawing/2014/main" val="2305737912"/>
                    </a:ext>
                  </a:extLst>
                </a:gridCol>
                <a:gridCol w="4039064">
                  <a:extLst>
                    <a:ext uri="{9D8B030D-6E8A-4147-A177-3AD203B41FA5}">
                      <a16:colId xmlns:a16="http://schemas.microsoft.com/office/drawing/2014/main" val="3393963823"/>
                    </a:ext>
                  </a:extLst>
                </a:gridCol>
              </a:tblGrid>
              <a:tr h="438533">
                <a:tc>
                  <a:txBody>
                    <a:bodyPr/>
                    <a:lstStyle/>
                    <a:p>
                      <a:r>
                        <a:rPr kumimoji="1" lang="ja-JP" altLang="en-US" sz="1400" dirty="0">
                          <a:solidFill>
                            <a:schemeClr val="tx1"/>
                          </a:solidFill>
                        </a:rPr>
                        <a:t>作品タイトル</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3903507"/>
                  </a:ext>
                </a:extLst>
              </a:tr>
              <a:tr h="36227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rPr>
                        <a:t>使用食材・分量</a:t>
                      </a:r>
                    </a:p>
                    <a:p>
                      <a:r>
                        <a:rPr kumimoji="1" lang="ja-JP" altLang="en-US" sz="1400" b="1" dirty="0">
                          <a:solidFill>
                            <a:schemeClr val="tx1"/>
                          </a:solidFill>
                        </a:rPr>
                        <a:t>（大人１人分）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rPr>
                        <a:t>調理手順（わかりやすく）</a:t>
                      </a:r>
                    </a:p>
                    <a:p>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96681777"/>
                  </a:ext>
                </a:extLst>
              </a:tr>
              <a:tr h="4361509">
                <a:tc>
                  <a:txBody>
                    <a:bodyPr/>
                    <a:lstStyle/>
                    <a:p>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94921605"/>
                  </a:ext>
                </a:extLst>
              </a:tr>
            </a:tbl>
          </a:graphicData>
        </a:graphic>
      </p:graphicFrame>
      <p:graphicFrame>
        <p:nvGraphicFramePr>
          <p:cNvPr id="15" name="表 14">
            <a:extLst>
              <a:ext uri="{FF2B5EF4-FFF2-40B4-BE49-F238E27FC236}">
                <a16:creationId xmlns:a16="http://schemas.microsoft.com/office/drawing/2014/main" id="{037BD643-F299-4B90-8424-C3C4A3BB4362}"/>
              </a:ext>
            </a:extLst>
          </p:cNvPr>
          <p:cNvGraphicFramePr>
            <a:graphicFrameLocks noGrp="1"/>
          </p:cNvGraphicFramePr>
          <p:nvPr>
            <p:extLst>
              <p:ext uri="{D42A27DB-BD31-4B8C-83A1-F6EECF244321}">
                <p14:modId xmlns:p14="http://schemas.microsoft.com/office/powerpoint/2010/main" val="2992706889"/>
              </p:ext>
            </p:extLst>
          </p:nvPr>
        </p:nvGraphicFramePr>
        <p:xfrm>
          <a:off x="6934101" y="8730353"/>
          <a:ext cx="5632272" cy="396240"/>
        </p:xfrm>
        <a:graphic>
          <a:graphicData uri="http://schemas.openxmlformats.org/drawingml/2006/table">
            <a:tbl>
              <a:tblPr firstRow="1" bandRow="1">
                <a:tableStyleId>{5C22544A-7EE6-4342-B048-85BDC9FD1C3A}</a:tableStyleId>
              </a:tblPr>
              <a:tblGrid>
                <a:gridCol w="2816136">
                  <a:extLst>
                    <a:ext uri="{9D8B030D-6E8A-4147-A177-3AD203B41FA5}">
                      <a16:colId xmlns:a16="http://schemas.microsoft.com/office/drawing/2014/main" val="1162209077"/>
                    </a:ext>
                  </a:extLst>
                </a:gridCol>
                <a:gridCol w="2816136">
                  <a:extLst>
                    <a:ext uri="{9D8B030D-6E8A-4147-A177-3AD203B41FA5}">
                      <a16:colId xmlns:a16="http://schemas.microsoft.com/office/drawing/2014/main" val="2090848266"/>
                    </a:ext>
                  </a:extLst>
                </a:gridCol>
              </a:tblGrid>
              <a:tr h="370840">
                <a:tc>
                  <a:txBody>
                    <a:bodyPr/>
                    <a:lstStyle/>
                    <a:p>
                      <a:r>
                        <a:rPr kumimoji="1" lang="ja-JP" altLang="en-US" sz="2000" b="0" dirty="0">
                          <a:solidFill>
                            <a:schemeClr val="tx1"/>
                          </a:solidFill>
                        </a:rPr>
                        <a:t>調理時間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2000" b="0" dirty="0">
                          <a:solidFill>
                            <a:schemeClr val="tx1"/>
                          </a:solidFill>
                        </a:rPr>
                        <a:t>約　　　　　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74770621"/>
                  </a:ext>
                </a:extLst>
              </a:tr>
            </a:tbl>
          </a:graphicData>
        </a:graphic>
      </p:graphicFrame>
      <p:grpSp>
        <p:nvGrpSpPr>
          <p:cNvPr id="19" name="グループ化 18">
            <a:extLst>
              <a:ext uri="{FF2B5EF4-FFF2-40B4-BE49-F238E27FC236}">
                <a16:creationId xmlns:a16="http://schemas.microsoft.com/office/drawing/2014/main" id="{51470239-09F5-4C22-ABA5-876B0F3A5E4A}"/>
              </a:ext>
            </a:extLst>
          </p:cNvPr>
          <p:cNvGrpSpPr/>
          <p:nvPr/>
        </p:nvGrpSpPr>
        <p:grpSpPr>
          <a:xfrm>
            <a:off x="6244857" y="23022"/>
            <a:ext cx="369332" cy="9555155"/>
            <a:chOff x="6244857" y="23022"/>
            <a:chExt cx="369332" cy="9555155"/>
          </a:xfrm>
        </p:grpSpPr>
        <p:cxnSp>
          <p:nvCxnSpPr>
            <p:cNvPr id="20" name="直線コネクタ 19">
              <a:extLst>
                <a:ext uri="{FF2B5EF4-FFF2-40B4-BE49-F238E27FC236}">
                  <a16:creationId xmlns:a16="http://schemas.microsoft.com/office/drawing/2014/main" id="{E918DC04-AD0D-471C-9733-2E949E2CF92D}"/>
                </a:ext>
              </a:extLst>
            </p:cNvPr>
            <p:cNvCxnSpPr/>
            <p:nvPr/>
          </p:nvCxnSpPr>
          <p:spPr>
            <a:xfrm>
              <a:off x="6400800" y="23022"/>
              <a:ext cx="0" cy="9555155"/>
            </a:xfrm>
            <a:prstGeom prst="line">
              <a:avLst/>
            </a:prstGeom>
            <a:ln>
              <a:prstDash val="lgDashDot"/>
            </a:ln>
          </p:spPr>
          <p:style>
            <a:lnRef idx="1">
              <a:schemeClr val="dk1"/>
            </a:lnRef>
            <a:fillRef idx="0">
              <a:schemeClr val="dk1"/>
            </a:fillRef>
            <a:effectRef idx="0">
              <a:schemeClr val="dk1"/>
            </a:effectRef>
            <a:fontRef idx="minor">
              <a:schemeClr val="tx1"/>
            </a:fontRef>
          </p:style>
        </p:cxnSp>
        <p:sp>
          <p:nvSpPr>
            <p:cNvPr id="21" name="テキスト ボックス 20">
              <a:extLst>
                <a:ext uri="{FF2B5EF4-FFF2-40B4-BE49-F238E27FC236}">
                  <a16:creationId xmlns:a16="http://schemas.microsoft.com/office/drawing/2014/main" id="{429452B6-8E9A-4CE3-B8F0-2122805223C9}"/>
                </a:ext>
              </a:extLst>
            </p:cNvPr>
            <p:cNvSpPr txBox="1"/>
            <p:nvPr/>
          </p:nvSpPr>
          <p:spPr>
            <a:xfrm rot="16200000">
              <a:off x="5506193" y="4668697"/>
              <a:ext cx="1846659" cy="369332"/>
            </a:xfrm>
            <a:prstGeom prst="rect">
              <a:avLst/>
            </a:prstGeom>
            <a:noFill/>
          </p:spPr>
          <p:txBody>
            <a:bodyPr vert="eaVert" wrap="square" rtlCol="0">
              <a:spAutoFit/>
            </a:bodyPr>
            <a:lstStyle/>
            <a:p>
              <a:r>
                <a:rPr kumimoji="1" lang="ja-JP" altLang="en-US" dirty="0"/>
                <a:t>キリトリセン</a:t>
              </a:r>
            </a:p>
          </p:txBody>
        </p:sp>
      </p:grpSp>
      <p:sp>
        <p:nvSpPr>
          <p:cNvPr id="22" name="正方形/長方形 21">
            <a:extLst>
              <a:ext uri="{FF2B5EF4-FFF2-40B4-BE49-F238E27FC236}">
                <a16:creationId xmlns:a16="http://schemas.microsoft.com/office/drawing/2014/main" id="{B3EFE610-D9EF-45EB-9591-91990881CAFD}"/>
              </a:ext>
            </a:extLst>
          </p:cNvPr>
          <p:cNvSpPr/>
          <p:nvPr/>
        </p:nvSpPr>
        <p:spPr>
          <a:xfrm rot="16200000">
            <a:off x="6210589" y="1859775"/>
            <a:ext cx="431533" cy="3994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a:t>
            </a:r>
          </a:p>
        </p:txBody>
      </p:sp>
      <p:sp>
        <p:nvSpPr>
          <p:cNvPr id="23" name="正方形/長方形 22">
            <a:extLst>
              <a:ext uri="{FF2B5EF4-FFF2-40B4-BE49-F238E27FC236}">
                <a16:creationId xmlns:a16="http://schemas.microsoft.com/office/drawing/2014/main" id="{2BF2B965-D471-4C17-9D39-CE457F1DEE88}"/>
              </a:ext>
            </a:extLst>
          </p:cNvPr>
          <p:cNvSpPr/>
          <p:nvPr/>
        </p:nvSpPr>
        <p:spPr>
          <a:xfrm rot="16200000">
            <a:off x="6210589" y="6515996"/>
            <a:ext cx="431533" cy="3994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a:t>
            </a:r>
          </a:p>
        </p:txBody>
      </p:sp>
      <p:sp>
        <p:nvSpPr>
          <p:cNvPr id="24" name="テキスト ボックス 23">
            <a:extLst>
              <a:ext uri="{FF2B5EF4-FFF2-40B4-BE49-F238E27FC236}">
                <a16:creationId xmlns:a16="http://schemas.microsoft.com/office/drawing/2014/main" id="{889C690D-1C6F-4BC4-9FFB-E75240A8118B}"/>
              </a:ext>
            </a:extLst>
          </p:cNvPr>
          <p:cNvSpPr txBox="1"/>
          <p:nvPr/>
        </p:nvSpPr>
        <p:spPr>
          <a:xfrm>
            <a:off x="12248736" y="43495"/>
            <a:ext cx="635275" cy="369332"/>
          </a:xfrm>
          <a:prstGeom prst="rect">
            <a:avLst/>
          </a:prstGeom>
          <a:noFill/>
        </p:spPr>
        <p:txBody>
          <a:bodyPr wrap="square" rtlCol="0">
            <a:spAutoFit/>
          </a:bodyPr>
          <a:lstStyle/>
          <a:p>
            <a:r>
              <a:rPr kumimoji="1" lang="en-US" altLang="ja-JP" dirty="0"/>
              <a:t>1/2</a:t>
            </a:r>
            <a:r>
              <a:rPr kumimoji="1" lang="ja-JP" altLang="en-US" dirty="0"/>
              <a:t>　</a:t>
            </a:r>
          </a:p>
        </p:txBody>
      </p:sp>
      <p:sp>
        <p:nvSpPr>
          <p:cNvPr id="26" name="テキスト ボックス 25">
            <a:extLst>
              <a:ext uri="{FF2B5EF4-FFF2-40B4-BE49-F238E27FC236}">
                <a16:creationId xmlns:a16="http://schemas.microsoft.com/office/drawing/2014/main" id="{BE5E0729-2CD3-4295-B1EC-E52127EB17BF}"/>
              </a:ext>
            </a:extLst>
          </p:cNvPr>
          <p:cNvSpPr txBox="1"/>
          <p:nvPr/>
        </p:nvSpPr>
        <p:spPr>
          <a:xfrm>
            <a:off x="1364348" y="4192847"/>
            <a:ext cx="4916351" cy="897938"/>
          </a:xfrm>
          <a:prstGeom prst="rect">
            <a:avLst/>
          </a:prstGeom>
          <a:noFill/>
        </p:spPr>
        <p:txBody>
          <a:bodyPr wrap="square" rtlCol="0">
            <a:spAutoFit/>
          </a:bodyPr>
          <a:lstStyle/>
          <a:p>
            <a:r>
              <a:rPr kumimoji="1" lang="ja-JP" altLang="en-US" sz="1745" dirty="0">
                <a:ln w="0"/>
                <a:solidFill>
                  <a:srgbClr val="64859A"/>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rPr>
              <a:t>武石地域の食文化を継承・発信するため、</a:t>
            </a:r>
            <a:endParaRPr kumimoji="1" lang="en-US" altLang="ja-JP" sz="1745" dirty="0">
              <a:ln w="0"/>
              <a:solidFill>
                <a:srgbClr val="64859A"/>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endParaRPr>
          </a:p>
          <a:p>
            <a:r>
              <a:rPr kumimoji="1" lang="ja-JP" altLang="en-US" sz="1745" dirty="0">
                <a:ln w="0"/>
                <a:solidFill>
                  <a:srgbClr val="64859A"/>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rPr>
              <a:t>昔懐かしい武石地域の郷土料理、</a:t>
            </a:r>
            <a:endParaRPr kumimoji="1" lang="en-US" altLang="ja-JP" sz="1745" dirty="0">
              <a:ln w="0"/>
              <a:solidFill>
                <a:srgbClr val="64859A"/>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endParaRPr>
          </a:p>
          <a:p>
            <a:r>
              <a:rPr kumimoji="1" lang="ja-JP" altLang="en-US" sz="1745" dirty="0">
                <a:ln w="0"/>
                <a:solidFill>
                  <a:srgbClr val="64859A"/>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rPr>
              <a:t>自慢の武石料理のレシピを募集します。</a:t>
            </a:r>
            <a:endParaRPr kumimoji="1" lang="ja-JP" altLang="en-US" sz="1745" dirty="0">
              <a:solidFill>
                <a:srgbClr val="64859A"/>
              </a:solidFill>
              <a:latin typeface="HG丸ｺﾞｼｯｸM-PRO" panose="020F0600000000000000" pitchFamily="50" charset="-128"/>
              <a:ea typeface="HG丸ｺﾞｼｯｸM-PRO" panose="020F0600000000000000" pitchFamily="50" charset="-128"/>
            </a:endParaRPr>
          </a:p>
        </p:txBody>
      </p:sp>
      <p:sp>
        <p:nvSpPr>
          <p:cNvPr id="11" name="テキスト ボックス 10">
            <a:extLst>
              <a:ext uri="{FF2B5EF4-FFF2-40B4-BE49-F238E27FC236}">
                <a16:creationId xmlns:a16="http://schemas.microsoft.com/office/drawing/2014/main" id="{3A11E4E1-55D0-491D-AC31-E143EB69D4F6}"/>
              </a:ext>
            </a:extLst>
          </p:cNvPr>
          <p:cNvSpPr txBox="1"/>
          <p:nvPr/>
        </p:nvSpPr>
        <p:spPr>
          <a:xfrm>
            <a:off x="881514" y="7753994"/>
            <a:ext cx="5519279" cy="459581"/>
          </a:xfrm>
          <a:prstGeom prst="ribbon2">
            <a:avLst>
              <a:gd name="adj1" fmla="val 20243"/>
              <a:gd name="adj2" fmla="val 75000"/>
            </a:avLst>
          </a:prstGeom>
          <a:solidFill>
            <a:schemeClr val="accent4">
              <a:lumMod val="20000"/>
              <a:lumOff val="80000"/>
            </a:schemeClr>
          </a:solidFill>
          <a:ln>
            <a:solidFill>
              <a:schemeClr val="accent1"/>
            </a:solidFill>
          </a:ln>
        </p:spPr>
        <p:txBody>
          <a:bodyPr wrap="square" rtlCol="0">
            <a:spAutoFit/>
          </a:bodyPr>
          <a:lstStyle/>
          <a:p>
            <a:r>
              <a:rPr kumimoji="1" lang="ja-JP" altLang="en-US" sz="1400" b="1" dirty="0">
                <a:solidFill>
                  <a:srgbClr val="FF6600"/>
                </a:solidFill>
                <a:latin typeface="HG丸ｺﾞｼｯｸM-PRO" panose="020F0600000000000000" pitchFamily="50" charset="-128"/>
                <a:ea typeface="HG丸ｺﾞｼｯｸM-PRO" panose="020F0600000000000000" pitchFamily="50" charset="-128"/>
              </a:rPr>
              <a:t>採用されたレシピはフォトブックにて公表予定！</a:t>
            </a:r>
          </a:p>
        </p:txBody>
      </p:sp>
      <p:sp>
        <p:nvSpPr>
          <p:cNvPr id="28" name="テキスト ボックス 27">
            <a:extLst>
              <a:ext uri="{FF2B5EF4-FFF2-40B4-BE49-F238E27FC236}">
                <a16:creationId xmlns:a16="http://schemas.microsoft.com/office/drawing/2014/main" id="{48D554BE-8519-42DD-9637-11AAEEAC9EB1}"/>
              </a:ext>
            </a:extLst>
          </p:cNvPr>
          <p:cNvSpPr txBox="1"/>
          <p:nvPr/>
        </p:nvSpPr>
        <p:spPr>
          <a:xfrm rot="20854220">
            <a:off x="1125625" y="5349414"/>
            <a:ext cx="1298495" cy="369332"/>
          </a:xfrm>
          <a:prstGeom prst="rect">
            <a:avLst/>
          </a:prstGeom>
          <a:noFill/>
          <a:ln w="12700">
            <a:solidFill>
              <a:schemeClr val="bg1">
                <a:lumMod val="65000"/>
              </a:schemeClr>
            </a:solidFill>
          </a:ln>
        </p:spPr>
        <p:txBody>
          <a:bodyPr wrap="square" rtlCol="0">
            <a:spAutoFit/>
          </a:bodyPr>
          <a:lstStyle/>
          <a:p>
            <a:r>
              <a:rPr kumimoji="1" lang="ja-JP" altLang="en-US" b="1" dirty="0">
                <a:solidFill>
                  <a:srgbClr val="FF6600"/>
                </a:solidFill>
                <a:latin typeface="HG丸ｺﾞｼｯｸM-PRO" panose="020F0600000000000000" pitchFamily="50" charset="-128"/>
                <a:ea typeface="HG丸ｺﾞｼｯｸM-PRO" panose="020F0600000000000000" pitchFamily="50" charset="-128"/>
              </a:rPr>
              <a:t>応募方法</a:t>
            </a:r>
          </a:p>
        </p:txBody>
      </p:sp>
      <p:sp>
        <p:nvSpPr>
          <p:cNvPr id="4" name="正方形/長方形 3">
            <a:extLst>
              <a:ext uri="{FF2B5EF4-FFF2-40B4-BE49-F238E27FC236}">
                <a16:creationId xmlns:a16="http://schemas.microsoft.com/office/drawing/2014/main" id="{62AEBBD8-77B1-4F6E-8F3D-017165872DE1}"/>
              </a:ext>
            </a:extLst>
          </p:cNvPr>
          <p:cNvSpPr/>
          <p:nvPr/>
        </p:nvSpPr>
        <p:spPr>
          <a:xfrm>
            <a:off x="9665326" y="9167375"/>
            <a:ext cx="2041400" cy="307777"/>
          </a:xfrm>
          <a:prstGeom prst="rect">
            <a:avLst/>
          </a:prstGeom>
        </p:spPr>
        <p:txBody>
          <a:bodyPr wrap="square">
            <a:spAutoFit/>
          </a:bodyPr>
          <a:lstStyle/>
          <a:p>
            <a:r>
              <a:rPr kumimoji="1" lang="ja-JP" altLang="en-US" sz="1400" dirty="0"/>
              <a:t>（炊飯時間を除く）</a:t>
            </a:r>
            <a:endParaRPr kumimoji="1" lang="en-US" altLang="ja-JP" sz="1400" dirty="0"/>
          </a:p>
        </p:txBody>
      </p:sp>
    </p:spTree>
    <p:extLst>
      <p:ext uri="{BB962C8B-B14F-4D97-AF65-F5344CB8AC3E}">
        <p14:creationId xmlns:p14="http://schemas.microsoft.com/office/powerpoint/2010/main" val="871732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4FECE">
            <a:alpha val="0"/>
          </a:srgbClr>
        </a:solidFill>
        <a:effectLst/>
      </p:bgPr>
    </p:bg>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225F994F-1E3D-4A55-9907-8E5C062CCF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4871753" y="1546909"/>
            <a:ext cx="9555152" cy="6497055"/>
          </a:xfrm>
          <a:prstGeom prst="rect">
            <a:avLst/>
          </a:prstGeom>
        </p:spPr>
      </p:pic>
      <p:graphicFrame>
        <p:nvGraphicFramePr>
          <p:cNvPr id="3" name="表 2">
            <a:extLst>
              <a:ext uri="{FF2B5EF4-FFF2-40B4-BE49-F238E27FC236}">
                <a16:creationId xmlns:a16="http://schemas.microsoft.com/office/drawing/2014/main" id="{22F9AD25-5126-4031-AB8F-8677860F5590}"/>
              </a:ext>
            </a:extLst>
          </p:cNvPr>
          <p:cNvGraphicFramePr>
            <a:graphicFrameLocks noGrp="1"/>
          </p:cNvGraphicFramePr>
          <p:nvPr>
            <p:extLst>
              <p:ext uri="{D42A27DB-BD31-4B8C-83A1-F6EECF244321}">
                <p14:modId xmlns:p14="http://schemas.microsoft.com/office/powerpoint/2010/main" val="3816673221"/>
              </p:ext>
            </p:extLst>
          </p:nvPr>
        </p:nvGraphicFramePr>
        <p:xfrm>
          <a:off x="66273" y="507335"/>
          <a:ext cx="5875306" cy="7283908"/>
        </p:xfrm>
        <a:graphic>
          <a:graphicData uri="http://schemas.openxmlformats.org/drawingml/2006/table">
            <a:tbl>
              <a:tblPr firstRow="1" bandRow="1">
                <a:tableStyleId>{5C22544A-7EE6-4342-B048-85BDC9FD1C3A}</a:tableStyleId>
              </a:tblPr>
              <a:tblGrid>
                <a:gridCol w="1393893">
                  <a:extLst>
                    <a:ext uri="{9D8B030D-6E8A-4147-A177-3AD203B41FA5}">
                      <a16:colId xmlns:a16="http://schemas.microsoft.com/office/drawing/2014/main" val="3882703856"/>
                    </a:ext>
                  </a:extLst>
                </a:gridCol>
                <a:gridCol w="4481413">
                  <a:extLst>
                    <a:ext uri="{9D8B030D-6E8A-4147-A177-3AD203B41FA5}">
                      <a16:colId xmlns:a16="http://schemas.microsoft.com/office/drawing/2014/main" val="1799513085"/>
                    </a:ext>
                  </a:extLst>
                </a:gridCol>
              </a:tblGrid>
              <a:tr h="2451669">
                <a:tc>
                  <a:txBody>
                    <a:bodyPr/>
                    <a:lstStyle/>
                    <a:p>
                      <a:r>
                        <a:rPr kumimoji="1" lang="ja-JP" altLang="en-US" sz="1400" dirty="0">
                          <a:solidFill>
                            <a:schemeClr val="tx1"/>
                          </a:solidFill>
                        </a:rPr>
                        <a:t>ＰＲポイント</a:t>
                      </a:r>
                      <a:endParaRPr kumimoji="1" lang="en-US" altLang="ja-JP" sz="1400" dirty="0">
                        <a:solidFill>
                          <a:schemeClr val="tx1"/>
                        </a:solidFill>
                      </a:endParaRPr>
                    </a:p>
                    <a:p>
                      <a:r>
                        <a:rPr kumimoji="1" lang="ja-JP" altLang="en-US" sz="1400" dirty="0">
                          <a:solidFill>
                            <a:schemeClr val="tx1"/>
                          </a:solidFill>
                        </a:rPr>
                        <a:t>　　・</a:t>
                      </a:r>
                      <a:endParaRPr kumimoji="1" lang="en-US" altLang="ja-JP" sz="1400" dirty="0">
                        <a:solidFill>
                          <a:schemeClr val="tx1"/>
                        </a:solidFill>
                      </a:endParaRPr>
                    </a:p>
                    <a:p>
                      <a:r>
                        <a:rPr kumimoji="1" lang="ja-JP" altLang="en-US" sz="1400" dirty="0">
                          <a:solidFill>
                            <a:schemeClr val="tx1"/>
                          </a:solidFill>
                        </a:rPr>
                        <a:t>エピソード</a:t>
                      </a:r>
                      <a:endParaRPr kumimoji="1" lang="en-US" altLang="ja-JP"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0414981"/>
                  </a:ext>
                </a:extLst>
              </a:tr>
              <a:tr h="4832239">
                <a:tc>
                  <a:txBody>
                    <a:bodyPr/>
                    <a:lstStyle/>
                    <a:p>
                      <a:r>
                        <a:rPr kumimoji="1" lang="ja-JP" altLang="en-US" sz="1400" b="1" dirty="0">
                          <a:solidFill>
                            <a:schemeClr val="tx1"/>
                          </a:solidFill>
                          <a:latin typeface="+mn-ea"/>
                          <a:ea typeface="+mn-ea"/>
                        </a:rPr>
                        <a:t>写真</a:t>
                      </a:r>
                      <a:endParaRPr kumimoji="1" lang="en-US" altLang="ja-JP" sz="1400" b="1" dirty="0">
                        <a:solidFill>
                          <a:schemeClr val="tx1"/>
                        </a:solidFill>
                        <a:latin typeface="+mn-ea"/>
                        <a:ea typeface="+mn-ea"/>
                      </a:endParaRPr>
                    </a:p>
                    <a:p>
                      <a:r>
                        <a:rPr kumimoji="1" lang="ja-JP" altLang="en-US" sz="1400" b="1" dirty="0">
                          <a:solidFill>
                            <a:schemeClr val="tx1"/>
                          </a:solidFill>
                          <a:latin typeface="+mn-ea"/>
                          <a:ea typeface="+mn-ea"/>
                        </a:rPr>
                        <a:t>（カラー）</a:t>
                      </a:r>
                      <a:endParaRPr kumimoji="1" lang="en-US" altLang="ja-JP" sz="1400" b="1" dirty="0">
                        <a:solidFill>
                          <a:schemeClr val="tx1"/>
                        </a:solidFill>
                        <a:latin typeface="+mn-ea"/>
                        <a:ea typeface="+mn-ea"/>
                      </a:endParaRPr>
                    </a:p>
                    <a:p>
                      <a:r>
                        <a:rPr kumimoji="1" lang="en-US" altLang="ja-JP" sz="1400" b="1" dirty="0">
                          <a:solidFill>
                            <a:schemeClr val="tx1"/>
                          </a:solidFill>
                          <a:latin typeface="+mn-ea"/>
                          <a:ea typeface="+mn-ea"/>
                        </a:rPr>
                        <a:t>※1</a:t>
                      </a:r>
                      <a:r>
                        <a:rPr kumimoji="1" lang="ja-JP" altLang="en-US" sz="1400" b="1" dirty="0">
                          <a:solidFill>
                            <a:schemeClr val="tx1"/>
                          </a:solidFill>
                          <a:latin typeface="+mn-ea"/>
                          <a:ea typeface="+mn-ea"/>
                        </a:rPr>
                        <a:t>枚以上</a:t>
                      </a:r>
                      <a:endParaRPr kumimoji="1" lang="en-US" altLang="ja-JP" sz="1400" b="1" dirty="0">
                        <a:solidFill>
                          <a:schemeClr val="tx1"/>
                        </a:solidFill>
                        <a:latin typeface="+mn-ea"/>
                        <a:ea typeface="+mn-ea"/>
                      </a:endParaRPr>
                    </a:p>
                    <a:p>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100" dirty="0">
                        <a:solidFill>
                          <a:schemeClr val="tx1"/>
                        </a:solidFill>
                      </a:endParaRPr>
                    </a:p>
                    <a:p>
                      <a:endParaRPr kumimoji="1" lang="ja-JP" alt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6296496"/>
                  </a:ext>
                </a:extLst>
              </a:tr>
            </a:tbl>
          </a:graphicData>
        </a:graphic>
      </p:graphicFrame>
      <p:sp>
        <p:nvSpPr>
          <p:cNvPr id="25" name="テキスト ボックス 24">
            <a:extLst>
              <a:ext uri="{FF2B5EF4-FFF2-40B4-BE49-F238E27FC236}">
                <a16:creationId xmlns:a16="http://schemas.microsoft.com/office/drawing/2014/main" id="{F48DC558-08FB-40B9-8A4C-751CE3A65016}"/>
              </a:ext>
            </a:extLst>
          </p:cNvPr>
          <p:cNvSpPr txBox="1"/>
          <p:nvPr/>
        </p:nvSpPr>
        <p:spPr>
          <a:xfrm>
            <a:off x="56842" y="8393401"/>
            <a:ext cx="5518297" cy="674031"/>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kumimoji="1" lang="en-US" altLang="ja-JP" sz="1260" dirty="0"/>
              <a:t>【</a:t>
            </a:r>
            <a:r>
              <a:rPr kumimoji="1" lang="ja-JP" altLang="en-US" sz="1260" dirty="0"/>
              <a:t>主催・宛先</a:t>
            </a:r>
            <a:r>
              <a:rPr kumimoji="1" lang="en-US" altLang="ja-JP" sz="1260" dirty="0"/>
              <a:t>】</a:t>
            </a:r>
          </a:p>
          <a:p>
            <a:r>
              <a:rPr kumimoji="1" lang="ja-JP" altLang="en-US" sz="1260" dirty="0"/>
              <a:t>〒</a:t>
            </a:r>
            <a:r>
              <a:rPr kumimoji="1" lang="en-US" altLang="ja-JP" sz="1260" dirty="0"/>
              <a:t>386-0592</a:t>
            </a:r>
            <a:r>
              <a:rPr kumimoji="1" lang="ja-JP" altLang="en-US" sz="1260" dirty="0"/>
              <a:t>　上田市下武石</a:t>
            </a:r>
            <a:r>
              <a:rPr kumimoji="1" lang="en-US" altLang="ja-JP" sz="1260" dirty="0"/>
              <a:t>742</a:t>
            </a:r>
            <a:r>
              <a:rPr kumimoji="1" lang="ja-JP" altLang="en-US" sz="1260" dirty="0"/>
              <a:t>番地　上田市役所　武石地域総合センター</a:t>
            </a:r>
            <a:endParaRPr kumimoji="1" lang="en-US" altLang="ja-JP" sz="1260" dirty="0"/>
          </a:p>
          <a:p>
            <a:r>
              <a:rPr kumimoji="1" lang="ja-JP" altLang="en-US" sz="1260" dirty="0"/>
              <a:t>℡：</a:t>
            </a:r>
            <a:r>
              <a:rPr kumimoji="1" lang="en-US" altLang="ja-JP" sz="1260" dirty="0"/>
              <a:t>0268-85-2311</a:t>
            </a:r>
            <a:r>
              <a:rPr kumimoji="1" lang="ja-JP" altLang="en-US" sz="1260" dirty="0"/>
              <a:t>（代表）　　</a:t>
            </a:r>
            <a:r>
              <a:rPr kumimoji="1" lang="en-US" altLang="ja-JP" sz="1260" dirty="0" err="1"/>
              <a:t>Email:ttiiki@city.ueda.nagano.jp</a:t>
            </a:r>
            <a:endParaRPr kumimoji="1" lang="en-US" altLang="ja-JP" sz="1260" dirty="0"/>
          </a:p>
        </p:txBody>
      </p:sp>
      <p:sp>
        <p:nvSpPr>
          <p:cNvPr id="27" name="テキスト ボックス 26">
            <a:extLst>
              <a:ext uri="{FF2B5EF4-FFF2-40B4-BE49-F238E27FC236}">
                <a16:creationId xmlns:a16="http://schemas.microsoft.com/office/drawing/2014/main" id="{2FB9F419-B11E-48D0-BE6D-E6DBADAE8516}"/>
              </a:ext>
            </a:extLst>
          </p:cNvPr>
          <p:cNvSpPr txBox="1"/>
          <p:nvPr/>
        </p:nvSpPr>
        <p:spPr>
          <a:xfrm rot="16200000">
            <a:off x="6136106" y="6724652"/>
            <a:ext cx="529389" cy="369332"/>
          </a:xfrm>
          <a:prstGeom prst="rect">
            <a:avLst/>
          </a:prstGeom>
          <a:noFill/>
        </p:spPr>
        <p:txBody>
          <a:bodyPr wrap="square" rtlCol="0">
            <a:spAutoFit/>
          </a:bodyPr>
          <a:lstStyle/>
          <a:p>
            <a:r>
              <a:rPr kumimoji="1" lang="ja-JP" altLang="en-US" dirty="0"/>
              <a:t>✂</a:t>
            </a:r>
          </a:p>
        </p:txBody>
      </p:sp>
      <p:grpSp>
        <p:nvGrpSpPr>
          <p:cNvPr id="29" name="グループ化 28">
            <a:extLst>
              <a:ext uri="{FF2B5EF4-FFF2-40B4-BE49-F238E27FC236}">
                <a16:creationId xmlns:a16="http://schemas.microsoft.com/office/drawing/2014/main" id="{70ECBEA1-37FE-4B0F-80BF-75E499801168}"/>
              </a:ext>
            </a:extLst>
          </p:cNvPr>
          <p:cNvGrpSpPr/>
          <p:nvPr/>
        </p:nvGrpSpPr>
        <p:grpSpPr>
          <a:xfrm>
            <a:off x="6244857" y="23022"/>
            <a:ext cx="369332" cy="9555155"/>
            <a:chOff x="6244857" y="23022"/>
            <a:chExt cx="369332" cy="9555155"/>
          </a:xfrm>
        </p:grpSpPr>
        <p:cxnSp>
          <p:nvCxnSpPr>
            <p:cNvPr id="26" name="直線コネクタ 25">
              <a:extLst>
                <a:ext uri="{FF2B5EF4-FFF2-40B4-BE49-F238E27FC236}">
                  <a16:creationId xmlns:a16="http://schemas.microsoft.com/office/drawing/2014/main" id="{15DC1931-8EC1-442A-8B28-656BDA0E6660}"/>
                </a:ext>
              </a:extLst>
            </p:cNvPr>
            <p:cNvCxnSpPr/>
            <p:nvPr/>
          </p:nvCxnSpPr>
          <p:spPr>
            <a:xfrm>
              <a:off x="6400800" y="23022"/>
              <a:ext cx="0" cy="9555155"/>
            </a:xfrm>
            <a:prstGeom prst="line">
              <a:avLst/>
            </a:prstGeom>
            <a:ln>
              <a:prstDash val="lgDashDot"/>
            </a:ln>
          </p:spPr>
          <p:style>
            <a:lnRef idx="1">
              <a:schemeClr val="dk1"/>
            </a:lnRef>
            <a:fillRef idx="0">
              <a:schemeClr val="dk1"/>
            </a:fillRef>
            <a:effectRef idx="0">
              <a:schemeClr val="dk1"/>
            </a:effectRef>
            <a:fontRef idx="minor">
              <a:schemeClr val="tx1"/>
            </a:fontRef>
          </p:style>
        </p:cxnSp>
        <p:sp>
          <p:nvSpPr>
            <p:cNvPr id="28" name="テキスト ボックス 27">
              <a:extLst>
                <a:ext uri="{FF2B5EF4-FFF2-40B4-BE49-F238E27FC236}">
                  <a16:creationId xmlns:a16="http://schemas.microsoft.com/office/drawing/2014/main" id="{34E22EB9-698A-4144-82EB-AAB3C95D9C54}"/>
                </a:ext>
              </a:extLst>
            </p:cNvPr>
            <p:cNvSpPr txBox="1"/>
            <p:nvPr/>
          </p:nvSpPr>
          <p:spPr>
            <a:xfrm rot="16200000">
              <a:off x="5506193" y="4668697"/>
              <a:ext cx="1846659" cy="369332"/>
            </a:xfrm>
            <a:prstGeom prst="rect">
              <a:avLst/>
            </a:prstGeom>
            <a:noFill/>
          </p:spPr>
          <p:txBody>
            <a:bodyPr vert="eaVert" wrap="square" rtlCol="0">
              <a:spAutoFit/>
            </a:bodyPr>
            <a:lstStyle/>
            <a:p>
              <a:r>
                <a:rPr kumimoji="1" lang="ja-JP" altLang="en-US" dirty="0"/>
                <a:t>キリトリセン</a:t>
              </a:r>
            </a:p>
          </p:txBody>
        </p:sp>
      </p:grpSp>
      <p:sp>
        <p:nvSpPr>
          <p:cNvPr id="9" name="正方形/長方形 8">
            <a:extLst>
              <a:ext uri="{FF2B5EF4-FFF2-40B4-BE49-F238E27FC236}">
                <a16:creationId xmlns:a16="http://schemas.microsoft.com/office/drawing/2014/main" id="{6C446AF5-BBAD-4E50-A07C-5086DB4B6FAC}"/>
              </a:ext>
            </a:extLst>
          </p:cNvPr>
          <p:cNvSpPr/>
          <p:nvPr/>
        </p:nvSpPr>
        <p:spPr>
          <a:xfrm rot="16200000">
            <a:off x="6198720" y="2031673"/>
            <a:ext cx="431533" cy="3994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a:t>
            </a:r>
          </a:p>
        </p:txBody>
      </p:sp>
      <p:sp>
        <p:nvSpPr>
          <p:cNvPr id="15" name="テキスト ボックス 3">
            <a:extLst>
              <a:ext uri="{FF2B5EF4-FFF2-40B4-BE49-F238E27FC236}">
                <a16:creationId xmlns:a16="http://schemas.microsoft.com/office/drawing/2014/main" id="{D4E408AE-136C-4834-8DAA-992FCF706F01}"/>
              </a:ext>
            </a:extLst>
          </p:cNvPr>
          <p:cNvSpPr txBox="1"/>
          <p:nvPr/>
        </p:nvSpPr>
        <p:spPr>
          <a:xfrm>
            <a:off x="0" y="7988603"/>
            <a:ext cx="5702300" cy="276999"/>
          </a:xfrm>
          <a:prstGeom prst="rect">
            <a:avLst/>
          </a:prstGeom>
          <a:noFill/>
        </p:spPr>
        <p:txBody>
          <a:bodyPr wrap="square" rtlCol="0">
            <a:spAutoFit/>
          </a:bodyPr>
          <a:lstStyle/>
          <a:p>
            <a:pPr>
              <a:spcAft>
                <a:spcPts val="0"/>
              </a:spcAft>
            </a:pPr>
            <a:r>
              <a:rPr kumimoji="1" lang="ja-JP" sz="1200" kern="1200" dirty="0">
                <a:solidFill>
                  <a:srgbClr val="000000"/>
                </a:solidFill>
                <a:effectLst/>
                <a:latin typeface="Calibri" panose="020F0502020204030204" pitchFamily="34" charset="0"/>
                <a:ea typeface="游ゴシック" panose="020B0400000000000000" pitchFamily="50" charset="-128"/>
                <a:cs typeface="+mn-cs"/>
              </a:rPr>
              <a:t>この用紙に収まらない場合は別紙</a:t>
            </a:r>
            <a:r>
              <a:rPr kumimoji="1" lang="ja-JP" altLang="en-US" sz="1200" kern="1200" dirty="0">
                <a:solidFill>
                  <a:srgbClr val="000000"/>
                </a:solidFill>
                <a:effectLst/>
                <a:latin typeface="Calibri" panose="020F0502020204030204" pitchFamily="34" charset="0"/>
                <a:ea typeface="游ゴシック" panose="020B0400000000000000" pitchFamily="50" charset="-128"/>
                <a:cs typeface="+mn-cs"/>
              </a:rPr>
              <a:t>へ記載し、応募用紙と一緒に提出してください</a:t>
            </a:r>
            <a:r>
              <a:rPr kumimoji="1" lang="ja-JP" sz="1200" kern="1200" dirty="0">
                <a:solidFill>
                  <a:srgbClr val="000000"/>
                </a:solidFill>
                <a:effectLst/>
                <a:latin typeface="Calibri" panose="020F0502020204030204" pitchFamily="34" charset="0"/>
                <a:ea typeface="游ゴシック" panose="020B0400000000000000" pitchFamily="50" charset="-128"/>
                <a:cs typeface="+mn-cs"/>
              </a:rPr>
              <a:t>。</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6" name="テキスト ボックス 15">
            <a:extLst>
              <a:ext uri="{FF2B5EF4-FFF2-40B4-BE49-F238E27FC236}">
                <a16:creationId xmlns:a16="http://schemas.microsoft.com/office/drawing/2014/main" id="{D6F640EA-9B11-4943-A2D2-10BA3BB4B254}"/>
              </a:ext>
            </a:extLst>
          </p:cNvPr>
          <p:cNvSpPr txBox="1"/>
          <p:nvPr/>
        </p:nvSpPr>
        <p:spPr>
          <a:xfrm>
            <a:off x="5794246" y="28186"/>
            <a:ext cx="635275" cy="369332"/>
          </a:xfrm>
          <a:prstGeom prst="rect">
            <a:avLst/>
          </a:prstGeom>
          <a:noFill/>
        </p:spPr>
        <p:txBody>
          <a:bodyPr wrap="square" rtlCol="0">
            <a:spAutoFit/>
          </a:bodyPr>
          <a:lstStyle/>
          <a:p>
            <a:r>
              <a:rPr kumimoji="1" lang="en-US" altLang="ja-JP" dirty="0"/>
              <a:t>2/2</a:t>
            </a:r>
            <a:r>
              <a:rPr kumimoji="1" lang="ja-JP" altLang="en-US" dirty="0"/>
              <a:t>　</a:t>
            </a:r>
          </a:p>
        </p:txBody>
      </p:sp>
      <p:grpSp>
        <p:nvGrpSpPr>
          <p:cNvPr id="7" name="グループ化 6">
            <a:extLst>
              <a:ext uri="{FF2B5EF4-FFF2-40B4-BE49-F238E27FC236}">
                <a16:creationId xmlns:a16="http://schemas.microsoft.com/office/drawing/2014/main" id="{BA15DEB0-AFF7-494D-87ED-77CAC986B6BB}"/>
              </a:ext>
            </a:extLst>
          </p:cNvPr>
          <p:cNvGrpSpPr/>
          <p:nvPr/>
        </p:nvGrpSpPr>
        <p:grpSpPr>
          <a:xfrm>
            <a:off x="6537181" y="878221"/>
            <a:ext cx="5184506" cy="8189211"/>
            <a:chOff x="6537181" y="878222"/>
            <a:chExt cx="5184506" cy="7502416"/>
          </a:xfrm>
        </p:grpSpPr>
        <p:sp>
          <p:nvSpPr>
            <p:cNvPr id="2" name="テキスト ボックス 1">
              <a:extLst>
                <a:ext uri="{FF2B5EF4-FFF2-40B4-BE49-F238E27FC236}">
                  <a16:creationId xmlns:a16="http://schemas.microsoft.com/office/drawing/2014/main" id="{C96D5E68-CB76-43E7-A65D-8A0F39F5D849}"/>
                </a:ext>
              </a:extLst>
            </p:cNvPr>
            <p:cNvSpPr txBox="1"/>
            <p:nvPr/>
          </p:nvSpPr>
          <p:spPr>
            <a:xfrm>
              <a:off x="6734487" y="4198985"/>
              <a:ext cx="4697851" cy="830997"/>
            </a:xfrm>
            <a:prstGeom prst="rect">
              <a:avLst/>
            </a:prstGeom>
            <a:noFill/>
          </p:spPr>
          <p:txBody>
            <a:bodyPr wrap="square" rtlCol="0">
              <a:spAutoFit/>
            </a:bodyPr>
            <a:lstStyle/>
            <a:p>
              <a:r>
                <a:rPr kumimoji="1" lang="ja-JP" altLang="en-US" sz="1600" dirty="0">
                  <a:latin typeface="+mn-ea"/>
                </a:rPr>
                <a:t>選考の結果採用になった方には取材をお願いすることがありますのでご協力をお願いいたします。</a:t>
              </a:r>
              <a:endParaRPr kumimoji="1" lang="en-US" altLang="ja-JP" sz="1600" dirty="0">
                <a:latin typeface="+mn-ea"/>
              </a:endParaRPr>
            </a:p>
            <a:p>
              <a:endParaRPr kumimoji="1" lang="en-US" altLang="ja-JP" sz="1600" dirty="0">
                <a:latin typeface="+mn-ea"/>
              </a:endParaRPr>
            </a:p>
          </p:txBody>
        </p:sp>
        <p:sp>
          <p:nvSpPr>
            <p:cNvPr id="6" name="テキスト ボックス 5">
              <a:extLst>
                <a:ext uri="{FF2B5EF4-FFF2-40B4-BE49-F238E27FC236}">
                  <a16:creationId xmlns:a16="http://schemas.microsoft.com/office/drawing/2014/main" id="{9E1FFB00-37C2-4DB0-BD15-5434F37F1F99}"/>
                </a:ext>
              </a:extLst>
            </p:cNvPr>
            <p:cNvSpPr txBox="1"/>
            <p:nvPr/>
          </p:nvSpPr>
          <p:spPr>
            <a:xfrm>
              <a:off x="6548133" y="4872449"/>
              <a:ext cx="4697851" cy="2360044"/>
            </a:xfrm>
            <a:prstGeom prst="rect">
              <a:avLst/>
            </a:prstGeom>
            <a:noFill/>
          </p:spPr>
          <p:txBody>
            <a:bodyPr wrap="square" rtlCol="0">
              <a:spAutoFit/>
            </a:bodyPr>
            <a:lstStyle/>
            <a:p>
              <a:r>
                <a:rPr kumimoji="1" lang="en-US" altLang="ja-JP" sz="1260" dirty="0"/>
                <a:t>【</a:t>
              </a:r>
              <a:r>
                <a:rPr kumimoji="1" lang="ja-JP" altLang="en-US" sz="1260" dirty="0"/>
                <a:t>注意事項</a:t>
              </a:r>
              <a:r>
                <a:rPr kumimoji="1" lang="en-US" altLang="ja-JP" sz="1260" dirty="0"/>
                <a:t>】</a:t>
              </a:r>
            </a:p>
            <a:p>
              <a:r>
                <a:rPr kumimoji="1" lang="ja-JP" altLang="en-US" sz="1200" dirty="0"/>
                <a:t>・応募可能点数はおひとり（１グループ）につき１点とさせて　</a:t>
              </a:r>
              <a:endParaRPr kumimoji="1" lang="en-US" altLang="ja-JP" sz="1200" dirty="0"/>
            </a:p>
            <a:p>
              <a:r>
                <a:rPr kumimoji="1" lang="ja-JP" altLang="en-US" sz="1200" dirty="0"/>
                <a:t>　いただきます。</a:t>
              </a:r>
              <a:endParaRPr kumimoji="1" lang="en-US" altLang="ja-JP" sz="1200" dirty="0"/>
            </a:p>
            <a:p>
              <a:r>
                <a:rPr kumimoji="1" lang="ja-JP" altLang="en-US" sz="1200" dirty="0"/>
                <a:t>・応募にかかる費用は応募者の自己負担とし、応募書類は返却</a:t>
              </a:r>
              <a:endParaRPr kumimoji="1" lang="en-US" altLang="ja-JP" sz="1200" dirty="0"/>
            </a:p>
            <a:p>
              <a:r>
                <a:rPr kumimoji="1" lang="ja-JP" altLang="en-US" sz="1200" dirty="0"/>
                <a:t>　いたしません。また、応募の際に生じたトラブルについては</a:t>
              </a:r>
              <a:endParaRPr kumimoji="1" lang="en-US" altLang="ja-JP" sz="1200" dirty="0"/>
            </a:p>
            <a:p>
              <a:r>
                <a:rPr kumimoji="1" lang="ja-JP" altLang="en-US" sz="1200" dirty="0"/>
                <a:t>　主催者は一切責任を負いません。</a:t>
              </a:r>
              <a:endParaRPr kumimoji="1" lang="en-US" altLang="ja-JP" sz="1200" dirty="0"/>
            </a:p>
            <a:p>
              <a:r>
                <a:rPr kumimoji="1" lang="ja-JP" altLang="en-US" sz="1200" dirty="0"/>
                <a:t>・第三者の権利や財産を侵害または侵害する恐れのあるもの、</a:t>
              </a:r>
              <a:endParaRPr kumimoji="1" lang="en-US" altLang="ja-JP" sz="1200" dirty="0"/>
            </a:p>
            <a:p>
              <a:r>
                <a:rPr kumimoji="1" lang="ja-JP" altLang="en-US" sz="1200" dirty="0"/>
                <a:t>　虚偽の情報が記載されているもの等、主催者が不適当と判断</a:t>
              </a:r>
              <a:endParaRPr kumimoji="1" lang="en-US" altLang="ja-JP" sz="1200" dirty="0"/>
            </a:p>
            <a:p>
              <a:r>
                <a:rPr kumimoji="1" lang="ja-JP" altLang="en-US" sz="1200" dirty="0"/>
                <a:t>　したものは応募を取り消します。万一第三者と紛争が生じた</a:t>
              </a:r>
              <a:endParaRPr kumimoji="1" lang="en-US" altLang="ja-JP" sz="1200" dirty="0"/>
            </a:p>
            <a:p>
              <a:r>
                <a:rPr kumimoji="1" lang="ja-JP" altLang="en-US" sz="1200" dirty="0"/>
                <a:t>　場合は主催者及び他の応募者は一切責任を負いません。</a:t>
              </a:r>
              <a:endParaRPr kumimoji="1" lang="en-US" altLang="ja-JP" sz="1200" dirty="0"/>
            </a:p>
            <a:p>
              <a:r>
                <a:rPr kumimoji="1" lang="ja-JP" altLang="en-US" sz="1200" dirty="0"/>
                <a:t>・応募されたレシピ等については、フォトブックで無償</a:t>
              </a:r>
              <a:endParaRPr kumimoji="1" lang="en-US" altLang="ja-JP" sz="1200" dirty="0"/>
            </a:p>
            <a:p>
              <a:r>
                <a:rPr kumimoji="1" lang="ja-JP" altLang="en-US" sz="1200" dirty="0"/>
                <a:t>　で公表予定です。公表する際には主催者に一切の権利が帰属</a:t>
              </a:r>
              <a:endParaRPr kumimoji="1" lang="en-US" altLang="ja-JP" sz="1200" dirty="0"/>
            </a:p>
            <a:p>
              <a:r>
                <a:rPr kumimoji="1" lang="ja-JP" altLang="en-US" sz="1200" dirty="0"/>
                <a:t>　します。</a:t>
              </a:r>
              <a:endParaRPr kumimoji="1" lang="en-US" altLang="ja-JP" sz="1200" dirty="0"/>
            </a:p>
          </p:txBody>
        </p:sp>
        <p:sp>
          <p:nvSpPr>
            <p:cNvPr id="8" name="テキスト ボックス 7">
              <a:extLst>
                <a:ext uri="{FF2B5EF4-FFF2-40B4-BE49-F238E27FC236}">
                  <a16:creationId xmlns:a16="http://schemas.microsoft.com/office/drawing/2014/main" id="{7186276F-207B-41E5-864C-1169F6EC0DB7}"/>
                </a:ext>
              </a:extLst>
            </p:cNvPr>
            <p:cNvSpPr txBox="1"/>
            <p:nvPr/>
          </p:nvSpPr>
          <p:spPr>
            <a:xfrm>
              <a:off x="6556746" y="2777177"/>
              <a:ext cx="5136572" cy="1268841"/>
            </a:xfrm>
            <a:prstGeom prst="rect">
              <a:avLst/>
            </a:prstGeom>
            <a:noFill/>
          </p:spPr>
          <p:txBody>
            <a:bodyPr wrap="square" rtlCol="0">
              <a:spAutoFit/>
            </a:bodyPr>
            <a:lstStyle/>
            <a:p>
              <a:r>
                <a:rPr kumimoji="1" lang="ja-JP" altLang="en-US" sz="1400" dirty="0"/>
                <a:t>・フォトブックへの掲載選考結果は、応募者にご通知いたし</a:t>
              </a:r>
              <a:endParaRPr kumimoji="1" lang="en-US" altLang="ja-JP" sz="1400" dirty="0"/>
            </a:p>
            <a:p>
              <a:r>
                <a:rPr kumimoji="1" lang="ja-JP" altLang="en-US" sz="1400" dirty="0"/>
                <a:t>　ます。</a:t>
              </a:r>
              <a:endParaRPr kumimoji="1" lang="en-US" altLang="ja-JP" sz="1400" dirty="0"/>
            </a:p>
            <a:p>
              <a:r>
                <a:rPr kumimoji="1" lang="ja-JP" altLang="en-US" sz="1400" dirty="0"/>
                <a:t>・選考は書類審査や実食等で行います（</a:t>
              </a:r>
              <a:r>
                <a:rPr kumimoji="1" lang="en-US" altLang="ja-JP" sz="1400" dirty="0"/>
                <a:t>10</a:t>
              </a:r>
              <a:r>
                <a:rPr kumimoji="1" lang="ja-JP" altLang="en-US" sz="1400" dirty="0"/>
                <a:t>品程度採用見込）。</a:t>
              </a:r>
              <a:br>
                <a:rPr kumimoji="1" lang="en-US" altLang="ja-JP" sz="1400" dirty="0"/>
              </a:br>
              <a:r>
                <a:rPr kumimoji="1" lang="ja-JP" altLang="en-US" sz="1400" dirty="0"/>
                <a:t>　なお、審査に関するお問い合わせにはお答えしかねますの　</a:t>
              </a:r>
              <a:br>
                <a:rPr kumimoji="1" lang="en-US" altLang="ja-JP" sz="1400" dirty="0"/>
              </a:br>
              <a:r>
                <a:rPr kumimoji="1" lang="ja-JP" altLang="en-US" sz="1400" dirty="0"/>
                <a:t>　でご了承ください。</a:t>
              </a:r>
              <a:endParaRPr kumimoji="1" lang="en-US" altLang="ja-JP" sz="1400" dirty="0"/>
            </a:p>
            <a:p>
              <a:r>
                <a:rPr kumimoji="1" lang="ja-JP" altLang="en-US" sz="1400" dirty="0"/>
                <a:t>　</a:t>
              </a:r>
              <a:r>
                <a:rPr kumimoji="1" lang="en-US" altLang="ja-JP" sz="1400" dirty="0"/>
                <a:t>※</a:t>
              </a:r>
              <a:r>
                <a:rPr kumimoji="1" lang="ja-JP" altLang="en-US" sz="1400" dirty="0"/>
                <a:t>参加された方、採用された方には粗品を進呈いたします。</a:t>
              </a:r>
              <a:endParaRPr kumimoji="1" lang="en-US" altLang="ja-JP" sz="1400" dirty="0"/>
            </a:p>
          </p:txBody>
        </p:sp>
        <p:sp>
          <p:nvSpPr>
            <p:cNvPr id="17" name="テキスト ボックス 16">
              <a:extLst>
                <a:ext uri="{FF2B5EF4-FFF2-40B4-BE49-F238E27FC236}">
                  <a16:creationId xmlns:a16="http://schemas.microsoft.com/office/drawing/2014/main" id="{A0C5ECAD-73E0-4A5B-85CA-C35FBEE81400}"/>
                </a:ext>
              </a:extLst>
            </p:cNvPr>
            <p:cNvSpPr txBox="1"/>
            <p:nvPr/>
          </p:nvSpPr>
          <p:spPr>
            <a:xfrm>
              <a:off x="6576422" y="1525869"/>
              <a:ext cx="5145265" cy="2068259"/>
            </a:xfrm>
            <a:prstGeom prst="rect">
              <a:avLst/>
            </a:prstGeom>
            <a:noFill/>
          </p:spPr>
          <p:txBody>
            <a:bodyPr wrap="square" rtlCol="0">
              <a:spAutoFit/>
            </a:bodyPr>
            <a:lstStyle/>
            <a:p>
              <a:r>
                <a:rPr kumimoji="1" lang="ja-JP" altLang="en-US" sz="1400" dirty="0"/>
                <a:t>・現在　</a:t>
              </a:r>
              <a:r>
                <a:rPr kumimoji="1" lang="ja-JP" altLang="en-US" b="1" dirty="0"/>
                <a:t>武石地域に住んでいる方</a:t>
              </a:r>
              <a:endParaRPr kumimoji="1" lang="en-US" altLang="ja-JP" b="1" dirty="0"/>
            </a:p>
            <a:p>
              <a:r>
                <a:rPr kumimoji="1" lang="ja-JP" altLang="en-US" sz="1400" dirty="0"/>
                <a:t>　これまでに</a:t>
              </a:r>
              <a:r>
                <a:rPr kumimoji="1" lang="ja-JP" altLang="en-US" b="1" dirty="0"/>
                <a:t>武石地域に住んでいたことがある方</a:t>
              </a:r>
              <a:endParaRPr kumimoji="1" lang="en-US" altLang="ja-JP" sz="1600" b="1" dirty="0"/>
            </a:p>
            <a:p>
              <a:r>
                <a:rPr kumimoji="1" lang="ja-JP" altLang="en-US" sz="1400" dirty="0"/>
                <a:t>　ならどなたでも応募できます。</a:t>
              </a:r>
              <a:endParaRPr kumimoji="1" lang="en-US" altLang="ja-JP" sz="1400" dirty="0"/>
            </a:p>
            <a:p>
              <a:r>
                <a:rPr kumimoji="1" lang="ja-JP" altLang="en-US" sz="1400" dirty="0"/>
                <a:t>　グループでのご応募も可能です。</a:t>
              </a:r>
              <a:endParaRPr kumimoji="1" lang="en-US" altLang="ja-JP" sz="1400" dirty="0"/>
            </a:p>
            <a:p>
              <a:r>
                <a:rPr kumimoji="1" lang="ja-JP" altLang="en-US" sz="1400" dirty="0"/>
                <a:t>　ただし、法人からの応募はご遠慮ください</a:t>
              </a:r>
              <a:r>
                <a:rPr kumimoji="1" lang="ja-JP" altLang="en-US" sz="1260" dirty="0"/>
                <a:t>。</a:t>
              </a:r>
              <a:endParaRPr kumimoji="1" lang="en-US" altLang="ja-JP" sz="1260" dirty="0"/>
            </a:p>
            <a:p>
              <a:endParaRPr kumimoji="1" lang="en-US" altLang="ja-JP" sz="1260" dirty="0"/>
            </a:p>
            <a:p>
              <a:r>
                <a:rPr kumimoji="1" lang="ja-JP" altLang="en-US" sz="1260" dirty="0"/>
                <a:t>　</a:t>
              </a:r>
              <a:endParaRPr kumimoji="1" lang="en-US" altLang="ja-JP" sz="1260" dirty="0"/>
            </a:p>
            <a:p>
              <a:endParaRPr kumimoji="1" lang="en-US" altLang="ja-JP" sz="1260" dirty="0"/>
            </a:p>
            <a:p>
              <a:endParaRPr kumimoji="1" lang="en-US" altLang="ja-JP" sz="1260" dirty="0"/>
            </a:p>
          </p:txBody>
        </p:sp>
        <p:sp>
          <p:nvSpPr>
            <p:cNvPr id="18" name="テキスト ボックス 17">
              <a:extLst>
                <a:ext uri="{FF2B5EF4-FFF2-40B4-BE49-F238E27FC236}">
                  <a16:creationId xmlns:a16="http://schemas.microsoft.com/office/drawing/2014/main" id="{A7E1D552-9624-4F6A-AA6B-6E834702BAE5}"/>
                </a:ext>
              </a:extLst>
            </p:cNvPr>
            <p:cNvSpPr txBox="1"/>
            <p:nvPr/>
          </p:nvSpPr>
          <p:spPr>
            <a:xfrm>
              <a:off x="6537181" y="7512708"/>
              <a:ext cx="3764345" cy="867930"/>
            </a:xfrm>
            <a:prstGeom prst="rect">
              <a:avLst/>
            </a:prstGeom>
            <a:noFill/>
          </p:spPr>
          <p:txBody>
            <a:bodyPr wrap="square" rtlCol="0">
              <a:spAutoFit/>
            </a:bodyPr>
            <a:lstStyle/>
            <a:p>
              <a:r>
                <a:rPr kumimoji="1" lang="ja-JP" altLang="en-US" sz="1260" dirty="0">
                  <a:latin typeface="+mn-ea"/>
                </a:rPr>
                <a:t>詳しい募集要項は上田市のホームページに公開しております。ご応募の際にはご一読いただき、</a:t>
              </a:r>
              <a:r>
                <a:rPr kumimoji="1" lang="ja-JP" altLang="en-US" sz="1260" dirty="0"/>
                <a:t>本事業に応募された時点で各種注意事項に同意されたこととなりますのでご了承ください。</a:t>
              </a:r>
              <a:endParaRPr kumimoji="1" lang="en-US" altLang="ja-JP" sz="1260" dirty="0"/>
            </a:p>
          </p:txBody>
        </p:sp>
        <p:sp>
          <p:nvSpPr>
            <p:cNvPr id="20" name="テキスト ボックス 19">
              <a:extLst>
                <a:ext uri="{FF2B5EF4-FFF2-40B4-BE49-F238E27FC236}">
                  <a16:creationId xmlns:a16="http://schemas.microsoft.com/office/drawing/2014/main" id="{9C0A4727-8319-46FD-B888-BDFF6CDCA7B1}"/>
                </a:ext>
              </a:extLst>
            </p:cNvPr>
            <p:cNvSpPr txBox="1"/>
            <p:nvPr/>
          </p:nvSpPr>
          <p:spPr>
            <a:xfrm>
              <a:off x="6556745" y="878222"/>
              <a:ext cx="4957470" cy="584775"/>
            </a:xfrm>
            <a:prstGeom prst="rect">
              <a:avLst/>
            </a:prstGeom>
            <a:noFill/>
          </p:spPr>
          <p:txBody>
            <a:bodyPr wrap="square" rtlCol="0">
              <a:spAutoFit/>
            </a:bodyPr>
            <a:lstStyle/>
            <a:p>
              <a:r>
                <a:rPr kumimoji="1" lang="ja-JP" altLang="en-US" sz="1600" dirty="0">
                  <a:latin typeface="+mn-ea"/>
                </a:rPr>
                <a:t>・応募作品は、</a:t>
              </a:r>
              <a:r>
                <a:rPr kumimoji="1" lang="ja-JP" altLang="en-US" sz="1600" b="1" dirty="0">
                  <a:latin typeface="+mn-ea"/>
                </a:rPr>
                <a:t>武石地域の郷土料理、</a:t>
              </a:r>
              <a:endParaRPr kumimoji="1" lang="en-US" altLang="ja-JP" sz="1600" b="1" dirty="0">
                <a:latin typeface="+mn-ea"/>
              </a:endParaRPr>
            </a:p>
            <a:p>
              <a:r>
                <a:rPr kumimoji="1" lang="ja-JP" altLang="en-US" sz="1600" b="1" dirty="0">
                  <a:latin typeface="+mn-ea"/>
                </a:rPr>
                <a:t>　　　　各家庭自慢のふるさと武石の料理</a:t>
              </a:r>
              <a:r>
                <a:rPr kumimoji="1" lang="ja-JP" altLang="en-US" sz="1600" dirty="0">
                  <a:latin typeface="+mn-ea"/>
                </a:rPr>
                <a:t>とします。</a:t>
              </a:r>
              <a:endParaRPr kumimoji="1" lang="en-US" altLang="ja-JP" sz="1600" dirty="0">
                <a:latin typeface="+mn-ea"/>
              </a:endParaRPr>
            </a:p>
          </p:txBody>
        </p:sp>
      </p:grpSp>
      <p:pic>
        <p:nvPicPr>
          <p:cNvPr id="5" name="図 4">
            <a:extLst>
              <a:ext uri="{FF2B5EF4-FFF2-40B4-BE49-F238E27FC236}">
                <a16:creationId xmlns:a16="http://schemas.microsoft.com/office/drawing/2014/main" id="{1C3CC6F3-5F64-4BA5-8A2E-BFCB42F048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58485" y="8072519"/>
            <a:ext cx="884213" cy="884213"/>
          </a:xfrm>
          <a:prstGeom prst="rect">
            <a:avLst/>
          </a:prstGeom>
        </p:spPr>
      </p:pic>
      <p:sp>
        <p:nvSpPr>
          <p:cNvPr id="21" name="テキスト ボックス 20">
            <a:extLst>
              <a:ext uri="{FF2B5EF4-FFF2-40B4-BE49-F238E27FC236}">
                <a16:creationId xmlns:a16="http://schemas.microsoft.com/office/drawing/2014/main" id="{9623D201-77B3-44CF-8111-E97310ECBA70}"/>
              </a:ext>
            </a:extLst>
          </p:cNvPr>
          <p:cNvSpPr txBox="1"/>
          <p:nvPr/>
        </p:nvSpPr>
        <p:spPr>
          <a:xfrm>
            <a:off x="6474741" y="8987643"/>
            <a:ext cx="4697851" cy="480131"/>
          </a:xfrm>
          <a:prstGeom prst="rect">
            <a:avLst/>
          </a:prstGeom>
          <a:noFill/>
        </p:spPr>
        <p:txBody>
          <a:bodyPr wrap="square" rtlCol="0">
            <a:spAutoFit/>
          </a:bodyPr>
          <a:lstStyle/>
          <a:p>
            <a:r>
              <a:rPr kumimoji="1" lang="ja-JP" altLang="en-US" sz="1260" dirty="0">
                <a:latin typeface="+mn-ea"/>
              </a:rPr>
              <a:t>（↓上田市ホームページ）</a:t>
            </a:r>
            <a:endParaRPr kumimoji="1" lang="en-US" altLang="ja-JP" sz="1260" dirty="0">
              <a:latin typeface="+mn-ea"/>
            </a:endParaRPr>
          </a:p>
          <a:p>
            <a:r>
              <a:rPr kumimoji="1" lang="en-US" altLang="ja-JP" sz="1260" dirty="0">
                <a:latin typeface="+mn-ea"/>
              </a:rPr>
              <a:t>https://www.city.ueda.nagano.jp/soshiki/ttiiki/66889.html</a:t>
            </a:r>
          </a:p>
        </p:txBody>
      </p:sp>
    </p:spTree>
    <p:extLst>
      <p:ext uri="{BB962C8B-B14F-4D97-AF65-F5344CB8AC3E}">
        <p14:creationId xmlns:p14="http://schemas.microsoft.com/office/powerpoint/2010/main" val="362068943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805</TotalTime>
  <Words>727</Words>
  <Application>Microsoft Office PowerPoint</Application>
  <PresentationFormat>A3 297x420 mm</PresentationFormat>
  <Paragraphs>100</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HG丸ｺﾞｼｯｸM-PRO</vt:lpstr>
      <vt:lpstr>ＭＳ Ｐゴシック</vt: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市民サービス課（武石）</dc:creator>
  <cp:lastModifiedBy>地域振興課（武石）</cp:lastModifiedBy>
  <cp:revision>70</cp:revision>
  <cp:lastPrinted>2022-07-01T05:44:37Z</cp:lastPrinted>
  <dcterms:created xsi:type="dcterms:W3CDTF">2022-06-01T05:40:20Z</dcterms:created>
  <dcterms:modified xsi:type="dcterms:W3CDTF">2022-07-01T05:57:03Z</dcterms:modified>
</cp:coreProperties>
</file>