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6858000" cy="9906000" type="A4"/>
  <p:notesSz cx="6807200" cy="9939338"/>
  <p:defaultTex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20"/>
    <p:restoredTop sz="94660"/>
  </p:normalViewPr>
  <p:slideViewPr>
    <p:cSldViewPr showGuides="1">
      <p:cViewPr varScale="1">
        <p:scale>
          <a:sx n="79" d="100"/>
          <a:sy n="79" d="100"/>
        </p:scale>
        <p:origin x="3888" y="90"/>
      </p:cViewPr>
      <p:guideLst>
        <p:guide orient="horz" pos="3120"/>
        <p:guide pos="216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6575"/>
            <a:ext cx="5829300" cy="2124075"/>
          </a:xfrm>
        </p:spPr>
        <p:txBody>
          <a:bodyPr/>
          <a:lstStyle/>
          <a:p>
            <a:r>
              <a:rPr lang="ja-JP" altLang="en-US"/>
              <a:t>マスタ タイトルの書式設定</a:t>
            </a:r>
          </a:p>
        </p:txBody>
      </p:sp>
      <p:sp>
        <p:nvSpPr>
          <p:cNvPr id="3" name="サブタイトル 2"/>
          <p:cNvSpPr>
            <a:spLocks noGrp="1"/>
          </p:cNvSpPr>
          <p:nvPr>
            <p:ph type="subTitle" idx="1"/>
          </p:nvPr>
        </p:nvSpPr>
        <p:spPr>
          <a:xfrm>
            <a:off x="1028700" y="5613400"/>
            <a:ext cx="4800600" cy="2532063"/>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 サブタイトルの書式設定</a:t>
            </a:r>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endParaRPr lang="en-US" altLang="ja-JP"/>
          </a:p>
        </p:txBody>
      </p:sp>
      <p:sp>
        <p:nvSpPr>
          <p:cNvPr id="6" name="スライド番号プレースホルダ 5"/>
          <p:cNvSpPr>
            <a:spLocks noGrp="1"/>
          </p:cNvSpPr>
          <p:nvPr>
            <p:ph type="sldNum" sz="quarter" idx="12"/>
          </p:nvPr>
        </p:nvSpPr>
        <p:spPr/>
        <p:txBody>
          <a:bodyPr/>
          <a:lstStyle>
            <a:lvl1pPr>
              <a:defRPr/>
            </a:lvl1pPr>
          </a:lstStyle>
          <a:p>
            <a:fld id="{85CE5723-21C9-4EBA-B91E-071116B88324}" type="slidenum">
              <a:rPr lang="en-US" altLang="ja-JP"/>
              <a:pPr/>
              <a:t>‹#›</a:t>
            </a:fld>
            <a:endParaRPr lang="en-US" altLang="ja-JP"/>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endParaRPr lang="en-US" altLang="ja-JP"/>
          </a:p>
        </p:txBody>
      </p:sp>
      <p:sp>
        <p:nvSpPr>
          <p:cNvPr id="6" name="スライド番号プレースホルダ 5"/>
          <p:cNvSpPr>
            <a:spLocks noGrp="1"/>
          </p:cNvSpPr>
          <p:nvPr>
            <p:ph type="sldNum" sz="quarter" idx="12"/>
          </p:nvPr>
        </p:nvSpPr>
        <p:spPr/>
        <p:txBody>
          <a:bodyPr/>
          <a:lstStyle>
            <a:lvl1pPr>
              <a:defRPr/>
            </a:lvl1pPr>
          </a:lstStyle>
          <a:p>
            <a:fld id="{1359D10A-EA90-474A-A4B9-2A463E6E394E}" type="slidenum">
              <a:rPr lang="en-US" altLang="ja-JP"/>
              <a:pPr/>
              <a: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96875"/>
            <a:ext cx="1543050" cy="8451850"/>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342900" y="396875"/>
            <a:ext cx="4476750" cy="8451850"/>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endParaRPr lang="en-US" altLang="ja-JP"/>
          </a:p>
        </p:txBody>
      </p:sp>
      <p:sp>
        <p:nvSpPr>
          <p:cNvPr id="6" name="スライド番号プレースホルダ 5"/>
          <p:cNvSpPr>
            <a:spLocks noGrp="1"/>
          </p:cNvSpPr>
          <p:nvPr>
            <p:ph type="sldNum" sz="quarter" idx="12"/>
          </p:nvPr>
        </p:nvSpPr>
        <p:spPr/>
        <p:txBody>
          <a:bodyPr/>
          <a:lstStyle>
            <a:lvl1pPr>
              <a:defRPr/>
            </a:lvl1pPr>
          </a:lstStyle>
          <a:p>
            <a:fld id="{2F2C9A9E-9AA5-4C9F-83CE-258D2988A0D6}" type="slidenum">
              <a:rPr lang="en-US" altLang="ja-JP"/>
              <a:pPr/>
              <a: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endParaRPr lang="en-US" altLang="ja-JP"/>
          </a:p>
        </p:txBody>
      </p:sp>
      <p:sp>
        <p:nvSpPr>
          <p:cNvPr id="6" name="スライド番号プレースホルダ 5"/>
          <p:cNvSpPr>
            <a:spLocks noGrp="1"/>
          </p:cNvSpPr>
          <p:nvPr>
            <p:ph type="sldNum" sz="quarter" idx="12"/>
          </p:nvPr>
        </p:nvSpPr>
        <p:spPr/>
        <p:txBody>
          <a:bodyPr/>
          <a:lstStyle>
            <a:lvl1pPr>
              <a:defRPr/>
            </a:lvl1pPr>
          </a:lstStyle>
          <a:p>
            <a:fld id="{964ED94A-A950-45D4-88B7-CF90398808EC}" type="slidenum">
              <a:rPr lang="en-US" altLang="ja-JP"/>
              <a:pPr/>
              <a:t>‹#›</a:t>
            </a:fld>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338" y="6365875"/>
            <a:ext cx="5829300" cy="1966913"/>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541338" y="4198938"/>
            <a:ext cx="5829300" cy="216693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endParaRPr lang="en-US" altLang="ja-JP"/>
          </a:p>
        </p:txBody>
      </p:sp>
      <p:sp>
        <p:nvSpPr>
          <p:cNvPr id="6" name="スライド番号プレースホルダ 5"/>
          <p:cNvSpPr>
            <a:spLocks noGrp="1"/>
          </p:cNvSpPr>
          <p:nvPr>
            <p:ph type="sldNum" sz="quarter" idx="12"/>
          </p:nvPr>
        </p:nvSpPr>
        <p:spPr/>
        <p:txBody>
          <a:bodyPr/>
          <a:lstStyle>
            <a:lvl1pPr>
              <a:defRPr/>
            </a:lvl1pPr>
          </a:lstStyle>
          <a:p>
            <a:fld id="{DD8E7868-F05C-4D37-B110-029CDDB90C87}" type="slidenum">
              <a:rPr lang="en-US" altLang="ja-JP"/>
              <a:pPr/>
              <a:t>‹#›</a:t>
            </a:fld>
            <a:endParaRPr lang="en-US" altLang="ja-JP"/>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342900" y="2311400"/>
            <a:ext cx="3009900" cy="65373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3505200" y="2311400"/>
            <a:ext cx="3009900" cy="65373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endParaRPr lang="en-US" altLang="ja-JP"/>
          </a:p>
        </p:txBody>
      </p:sp>
      <p:sp>
        <p:nvSpPr>
          <p:cNvPr id="7" name="スライド番号プレースホルダ 6"/>
          <p:cNvSpPr>
            <a:spLocks noGrp="1"/>
          </p:cNvSpPr>
          <p:nvPr>
            <p:ph type="sldNum" sz="quarter" idx="12"/>
          </p:nvPr>
        </p:nvSpPr>
        <p:spPr/>
        <p:txBody>
          <a:bodyPr/>
          <a:lstStyle>
            <a:lvl1pPr>
              <a:defRPr/>
            </a:lvl1pPr>
          </a:lstStyle>
          <a:p>
            <a:fld id="{05542543-199D-4D9B-AB9F-09A3FC7DF08B}" type="slidenum">
              <a:rPr lang="en-US" altLang="ja-JP"/>
              <a:pPr/>
              <a:t>‹#›</a:t>
            </a:fld>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342900" y="2217738"/>
            <a:ext cx="3030538" cy="9239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342900" y="3141663"/>
            <a:ext cx="3030538" cy="57070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3484563" y="2217738"/>
            <a:ext cx="3030537" cy="9239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3484563" y="3141663"/>
            <a:ext cx="3030537" cy="57070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6"/>
          <p:cNvSpPr>
            <a:spLocks noGrp="1"/>
          </p:cNvSpPr>
          <p:nvPr>
            <p:ph type="dt" sz="half" idx="10"/>
          </p:nvPr>
        </p:nvSpPr>
        <p:spPr/>
        <p:txBody>
          <a:bodyPr/>
          <a:lstStyle>
            <a:lvl1pPr>
              <a:defRPr/>
            </a:lvl1pPr>
          </a:lstStyle>
          <a:p>
            <a:endParaRPr lang="en-US" altLang="ja-JP"/>
          </a:p>
        </p:txBody>
      </p:sp>
      <p:sp>
        <p:nvSpPr>
          <p:cNvPr id="8" name="フッター プレースホルダ 7"/>
          <p:cNvSpPr>
            <a:spLocks noGrp="1"/>
          </p:cNvSpPr>
          <p:nvPr>
            <p:ph type="ftr" sz="quarter" idx="11"/>
          </p:nvPr>
        </p:nvSpPr>
        <p:spPr/>
        <p:txBody>
          <a:bodyPr/>
          <a:lstStyle>
            <a:lvl1pPr>
              <a:defRPr/>
            </a:lvl1pPr>
          </a:lstStyle>
          <a:p>
            <a:endParaRPr lang="en-US" altLang="ja-JP"/>
          </a:p>
        </p:txBody>
      </p:sp>
      <p:sp>
        <p:nvSpPr>
          <p:cNvPr id="9" name="スライド番号プレースホルダ 8"/>
          <p:cNvSpPr>
            <a:spLocks noGrp="1"/>
          </p:cNvSpPr>
          <p:nvPr>
            <p:ph type="sldNum" sz="quarter" idx="12"/>
          </p:nvPr>
        </p:nvSpPr>
        <p:spPr/>
        <p:txBody>
          <a:bodyPr/>
          <a:lstStyle>
            <a:lvl1pPr>
              <a:defRPr/>
            </a:lvl1pPr>
          </a:lstStyle>
          <a:p>
            <a:fld id="{8E4FD50A-7DCF-445C-9BF5-C4D7BA351404}" type="slidenum">
              <a:rPr lang="en-US" altLang="ja-JP"/>
              <a:pPr/>
              <a: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2"/>
          <p:cNvSpPr>
            <a:spLocks noGrp="1"/>
          </p:cNvSpPr>
          <p:nvPr>
            <p:ph type="dt" sz="half" idx="10"/>
          </p:nvPr>
        </p:nvSpPr>
        <p:spPr/>
        <p:txBody>
          <a:bodyPr/>
          <a:lstStyle>
            <a:lvl1pPr>
              <a:defRPr/>
            </a:lvl1pPr>
          </a:lstStyle>
          <a:p>
            <a:endParaRPr lang="en-US" altLang="ja-JP"/>
          </a:p>
        </p:txBody>
      </p:sp>
      <p:sp>
        <p:nvSpPr>
          <p:cNvPr id="4" name="フッター プレースホルダ 3"/>
          <p:cNvSpPr>
            <a:spLocks noGrp="1"/>
          </p:cNvSpPr>
          <p:nvPr>
            <p:ph type="ftr" sz="quarter" idx="11"/>
          </p:nvPr>
        </p:nvSpPr>
        <p:spPr/>
        <p:txBody>
          <a:bodyPr/>
          <a:lstStyle>
            <a:lvl1pPr>
              <a:defRPr/>
            </a:lvl1pPr>
          </a:lstStyle>
          <a:p>
            <a:endParaRPr lang="en-US" altLang="ja-JP"/>
          </a:p>
        </p:txBody>
      </p:sp>
      <p:sp>
        <p:nvSpPr>
          <p:cNvPr id="5" name="スライド番号プレースホルダ 4"/>
          <p:cNvSpPr>
            <a:spLocks noGrp="1"/>
          </p:cNvSpPr>
          <p:nvPr>
            <p:ph type="sldNum" sz="quarter" idx="12"/>
          </p:nvPr>
        </p:nvSpPr>
        <p:spPr/>
        <p:txBody>
          <a:bodyPr/>
          <a:lstStyle>
            <a:lvl1pPr>
              <a:defRPr/>
            </a:lvl1pPr>
          </a:lstStyle>
          <a:p>
            <a:fld id="{1F3964AA-FA7B-47F0-BAFD-FF42AC79388C}" type="slidenum">
              <a:rPr lang="en-US" altLang="ja-JP"/>
              <a:pPr/>
              <a: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endParaRPr lang="en-US" altLang="ja-JP"/>
          </a:p>
        </p:txBody>
      </p:sp>
      <p:sp>
        <p:nvSpPr>
          <p:cNvPr id="3" name="フッター プレースホルダ 2"/>
          <p:cNvSpPr>
            <a:spLocks noGrp="1"/>
          </p:cNvSpPr>
          <p:nvPr>
            <p:ph type="ftr" sz="quarter" idx="11"/>
          </p:nvPr>
        </p:nvSpPr>
        <p:spPr/>
        <p:txBody>
          <a:bodyPr/>
          <a:lstStyle>
            <a:lvl1pPr>
              <a:defRPr/>
            </a:lvl1pPr>
          </a:lstStyle>
          <a:p>
            <a:endParaRPr lang="en-US" altLang="ja-JP"/>
          </a:p>
        </p:txBody>
      </p:sp>
      <p:sp>
        <p:nvSpPr>
          <p:cNvPr id="4" name="スライド番号プレースホルダ 3"/>
          <p:cNvSpPr>
            <a:spLocks noGrp="1"/>
          </p:cNvSpPr>
          <p:nvPr>
            <p:ph type="sldNum" sz="quarter" idx="12"/>
          </p:nvPr>
        </p:nvSpPr>
        <p:spPr/>
        <p:txBody>
          <a:bodyPr/>
          <a:lstStyle>
            <a:lvl1pPr>
              <a:defRPr/>
            </a:lvl1pPr>
          </a:lstStyle>
          <a:p>
            <a:fld id="{E62A08CF-282B-4B2A-976D-A54E6732F5E0}" type="slidenum">
              <a:rPr lang="en-US" altLang="ja-JP"/>
              <a:pPr/>
              <a: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3700"/>
            <a:ext cx="2255838" cy="1679575"/>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2681288" y="393700"/>
            <a:ext cx="3833812" cy="84550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342900" y="2073275"/>
            <a:ext cx="2255838" cy="67754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endParaRPr lang="en-US" altLang="ja-JP"/>
          </a:p>
        </p:txBody>
      </p:sp>
      <p:sp>
        <p:nvSpPr>
          <p:cNvPr id="7" name="スライド番号プレースホルダ 6"/>
          <p:cNvSpPr>
            <a:spLocks noGrp="1"/>
          </p:cNvSpPr>
          <p:nvPr>
            <p:ph type="sldNum" sz="quarter" idx="12"/>
          </p:nvPr>
        </p:nvSpPr>
        <p:spPr/>
        <p:txBody>
          <a:bodyPr/>
          <a:lstStyle>
            <a:lvl1pPr>
              <a:defRPr/>
            </a:lvl1pPr>
          </a:lstStyle>
          <a:p>
            <a:fld id="{E26B9477-5128-4731-9E2C-FE2222AA2625}" type="slidenum">
              <a:rPr lang="en-US" altLang="ja-JP"/>
              <a:pPr/>
              <a: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613" y="6934200"/>
            <a:ext cx="4114800" cy="819150"/>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344613" y="885825"/>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ja-JP" altLang="en-US"/>
          </a:p>
        </p:txBody>
      </p:sp>
      <p:sp>
        <p:nvSpPr>
          <p:cNvPr id="4" name="テキスト プレースホルダ 3"/>
          <p:cNvSpPr>
            <a:spLocks noGrp="1"/>
          </p:cNvSpPr>
          <p:nvPr>
            <p:ph type="body" sz="half" idx="2"/>
          </p:nvPr>
        </p:nvSpPr>
        <p:spPr>
          <a:xfrm>
            <a:off x="1344613" y="7753350"/>
            <a:ext cx="4114800" cy="11620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endParaRPr lang="en-US" altLang="ja-JP"/>
          </a:p>
        </p:txBody>
      </p:sp>
      <p:sp>
        <p:nvSpPr>
          <p:cNvPr id="7" name="スライド番号プレースホルダ 6"/>
          <p:cNvSpPr>
            <a:spLocks noGrp="1"/>
          </p:cNvSpPr>
          <p:nvPr>
            <p:ph type="sldNum" sz="quarter" idx="12"/>
          </p:nvPr>
        </p:nvSpPr>
        <p:spPr/>
        <p:txBody>
          <a:bodyPr/>
          <a:lstStyle>
            <a:lvl1pPr>
              <a:defRPr/>
            </a:lvl1pPr>
          </a:lstStyle>
          <a:p>
            <a:fld id="{7159DB96-9B14-410B-A07D-F0415BD462B4}" type="slidenum">
              <a:rPr lang="en-US" altLang="ja-JP"/>
              <a:pPr/>
              <a: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42900" y="396875"/>
            <a:ext cx="6172200" cy="1651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Rectangle 3"/>
          <p:cNvSpPr>
            <a:spLocks noGrp="1" noChangeArrowheads="1"/>
          </p:cNvSpPr>
          <p:nvPr>
            <p:ph type="body" idx="1"/>
          </p:nvPr>
        </p:nvSpPr>
        <p:spPr bwMode="auto">
          <a:xfrm>
            <a:off x="342900" y="2311400"/>
            <a:ext cx="6172200" cy="65373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342900" y="9020175"/>
            <a:ext cx="1600200" cy="6889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ltLang="ja-JP"/>
          </a:p>
        </p:txBody>
      </p:sp>
      <p:sp>
        <p:nvSpPr>
          <p:cNvPr id="1029" name="Rectangle 5"/>
          <p:cNvSpPr>
            <a:spLocks noGrp="1" noChangeArrowheads="1"/>
          </p:cNvSpPr>
          <p:nvPr>
            <p:ph type="ftr" sz="quarter" idx="3"/>
          </p:nvPr>
        </p:nvSpPr>
        <p:spPr bwMode="auto">
          <a:xfrm>
            <a:off x="2343150" y="9020175"/>
            <a:ext cx="2171700" cy="6889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ltLang="ja-JP"/>
          </a:p>
        </p:txBody>
      </p:sp>
      <p:sp>
        <p:nvSpPr>
          <p:cNvPr id="1030" name="Rectangle 6"/>
          <p:cNvSpPr>
            <a:spLocks noGrp="1" noChangeArrowheads="1"/>
          </p:cNvSpPr>
          <p:nvPr>
            <p:ph type="sldNum" sz="quarter" idx="4"/>
          </p:nvPr>
        </p:nvSpPr>
        <p:spPr bwMode="auto">
          <a:xfrm>
            <a:off x="4914900" y="9020175"/>
            <a:ext cx="1600200" cy="6889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449B7F19-7353-4A3B-BC53-8905971583D1}" type="slidenum">
              <a:rPr lang="en-US" altLang="ja-JP"/>
              <a:pPr/>
              <a:t>‹#›</a:t>
            </a:fld>
            <a:endParaRPr lang="en-US" altLang="ja-JP"/>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kumimoji="1" sz="4400">
          <a:solidFill>
            <a:schemeClr val="tx2"/>
          </a:solidFill>
          <a:latin typeface="+mj-lt"/>
          <a:ea typeface="+mj-ea"/>
          <a:cs typeface="+mj-cs"/>
        </a:defRPr>
      </a:lvl1pPr>
      <a:lvl2pPr algn="ctr" rtl="0" fontAlgn="base">
        <a:spcBef>
          <a:spcPct val="0"/>
        </a:spcBef>
        <a:spcAft>
          <a:spcPct val="0"/>
        </a:spcAft>
        <a:defRPr kumimoji="1" sz="4400">
          <a:solidFill>
            <a:schemeClr val="tx2"/>
          </a:solidFill>
          <a:latin typeface="Arial" charset="0"/>
          <a:ea typeface="ＭＳ Ｐゴシック" pitchFamily="50" charset="-128"/>
        </a:defRPr>
      </a:lvl2pPr>
      <a:lvl3pPr algn="ctr" rtl="0" fontAlgn="base">
        <a:spcBef>
          <a:spcPct val="0"/>
        </a:spcBef>
        <a:spcAft>
          <a:spcPct val="0"/>
        </a:spcAft>
        <a:defRPr kumimoji="1" sz="4400">
          <a:solidFill>
            <a:schemeClr val="tx2"/>
          </a:solidFill>
          <a:latin typeface="Arial" charset="0"/>
          <a:ea typeface="ＭＳ Ｐゴシック" pitchFamily="50" charset="-128"/>
        </a:defRPr>
      </a:lvl3pPr>
      <a:lvl4pPr algn="ctr" rtl="0" fontAlgn="base">
        <a:spcBef>
          <a:spcPct val="0"/>
        </a:spcBef>
        <a:spcAft>
          <a:spcPct val="0"/>
        </a:spcAft>
        <a:defRPr kumimoji="1" sz="4400">
          <a:solidFill>
            <a:schemeClr val="tx2"/>
          </a:solidFill>
          <a:latin typeface="Arial" charset="0"/>
          <a:ea typeface="ＭＳ Ｐゴシック" pitchFamily="50" charset="-128"/>
        </a:defRPr>
      </a:lvl4pPr>
      <a:lvl5pPr algn="ctr" rtl="0" fontAlgn="base">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fontAlgn="base">
        <a:spcBef>
          <a:spcPct val="20000"/>
        </a:spcBef>
        <a:spcAft>
          <a:spcPct val="0"/>
        </a:spcAft>
        <a:buChar char="•"/>
        <a:defRPr kumimoji="1" sz="3200">
          <a:solidFill>
            <a:schemeClr val="tx1"/>
          </a:solidFill>
          <a:latin typeface="+mn-lt"/>
          <a:ea typeface="+mn-ea"/>
          <a:cs typeface="+mn-cs"/>
        </a:defRPr>
      </a:lvl1pPr>
      <a:lvl2pPr marL="742950" indent="-285750" algn="l" rtl="0" fontAlgn="base">
        <a:spcBef>
          <a:spcPct val="20000"/>
        </a:spcBef>
        <a:spcAft>
          <a:spcPct val="0"/>
        </a:spcAft>
        <a:buChar char="–"/>
        <a:defRPr kumimoji="1" sz="2800">
          <a:solidFill>
            <a:schemeClr val="tx1"/>
          </a:solidFill>
          <a:latin typeface="+mn-lt"/>
          <a:ea typeface="+mn-ea"/>
        </a:defRPr>
      </a:lvl2pPr>
      <a:lvl3pPr marL="1143000" indent="-228600" algn="l" rtl="0" fontAlgn="base">
        <a:spcBef>
          <a:spcPct val="20000"/>
        </a:spcBef>
        <a:spcAft>
          <a:spcPct val="0"/>
        </a:spcAft>
        <a:buChar char="•"/>
        <a:defRPr kumimoji="1" sz="2400">
          <a:solidFill>
            <a:schemeClr val="tx1"/>
          </a:solidFill>
          <a:latin typeface="+mn-lt"/>
          <a:ea typeface="+mn-ea"/>
        </a:defRPr>
      </a:lvl3pPr>
      <a:lvl4pPr marL="1600200" indent="-228600" algn="l" rtl="0" fontAlgn="base">
        <a:spcBef>
          <a:spcPct val="20000"/>
        </a:spcBef>
        <a:spcAft>
          <a:spcPct val="0"/>
        </a:spcAft>
        <a:buChar char="–"/>
        <a:defRPr kumimoji="1" sz="2000">
          <a:solidFill>
            <a:schemeClr val="tx1"/>
          </a:solidFill>
          <a:latin typeface="+mn-lt"/>
          <a:ea typeface="+mn-ea"/>
        </a:defRPr>
      </a:lvl4pPr>
      <a:lvl5pPr marL="2057400" indent="-228600" algn="l" rtl="0" fontAlgn="base">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Text Box 4"/>
          <p:cNvSpPr txBox="1">
            <a:spLocks noChangeArrowheads="1"/>
          </p:cNvSpPr>
          <p:nvPr/>
        </p:nvSpPr>
        <p:spPr bwMode="auto">
          <a:xfrm>
            <a:off x="425450" y="-6027"/>
            <a:ext cx="5976316" cy="369332"/>
          </a:xfrm>
          <a:prstGeom prst="rect">
            <a:avLst/>
          </a:prstGeom>
          <a:noFill/>
          <a:ln w="9525">
            <a:noFill/>
            <a:miter lim="800000"/>
            <a:headEnd/>
            <a:tailEnd/>
          </a:ln>
          <a:effectLst/>
        </p:spPr>
        <p:txBody>
          <a:bodyPr wrap="none">
            <a:spAutoFit/>
          </a:bodyPr>
          <a:lstStyle/>
          <a:p>
            <a:r>
              <a:rPr lang="en-US" altLang="ja-JP" dirty="0">
                <a:latin typeface="HGP創英角ｺﾞｼｯｸUB" pitchFamily="50" charset="-128"/>
                <a:ea typeface="HGP創英角ｺﾞｼｯｸUB" pitchFamily="50" charset="-128"/>
              </a:rPr>
              <a:t>2026</a:t>
            </a:r>
            <a:r>
              <a:rPr lang="ja-JP" altLang="en-US" dirty="0">
                <a:latin typeface="HGP創英角ｺﾞｼｯｸUB" pitchFamily="50" charset="-128"/>
                <a:ea typeface="HGP創英角ｺﾞｼｯｸUB" pitchFamily="50" charset="-128"/>
              </a:rPr>
              <a:t>姉妹都市等における観光物産展出展事業者募集要項</a:t>
            </a:r>
          </a:p>
        </p:txBody>
      </p:sp>
      <p:sp>
        <p:nvSpPr>
          <p:cNvPr id="2053" name="Text Box 5"/>
          <p:cNvSpPr txBox="1">
            <a:spLocks noChangeArrowheads="1"/>
          </p:cNvSpPr>
          <p:nvPr/>
        </p:nvSpPr>
        <p:spPr bwMode="auto">
          <a:xfrm>
            <a:off x="116632" y="370994"/>
            <a:ext cx="7045518" cy="4472828"/>
          </a:xfrm>
          <a:prstGeom prst="rect">
            <a:avLst/>
          </a:prstGeom>
          <a:noFill/>
          <a:ln w="9525">
            <a:noFill/>
            <a:miter lim="800000"/>
            <a:headEnd/>
            <a:tailEnd/>
          </a:ln>
          <a:effectLst/>
        </p:spPr>
        <p:txBody>
          <a:bodyPr wrap="none">
            <a:spAutoFit/>
          </a:bodyPr>
          <a:lstStyle/>
          <a:p>
            <a:pPr>
              <a:lnSpc>
                <a:spcPct val="110000"/>
              </a:lnSpc>
            </a:pPr>
            <a:r>
              <a:rPr lang="ja-JP" altLang="en-US" sz="1000" b="1" u="sng" dirty="0">
                <a:latin typeface="HGP創英角ｺﾞｼｯｸUB" pitchFamily="50" charset="-128"/>
                <a:ea typeface="HGP創英角ｺﾞｼｯｸUB" pitchFamily="50" charset="-128"/>
              </a:rPr>
              <a:t>１．趣旨</a:t>
            </a:r>
          </a:p>
          <a:p>
            <a:pPr>
              <a:lnSpc>
                <a:spcPct val="110000"/>
              </a:lnSpc>
            </a:pPr>
            <a:r>
              <a:rPr lang="ja-JP" altLang="en-US" sz="1000" dirty="0">
                <a:latin typeface="HGP創英角ｺﾞｼｯｸUB" pitchFamily="50" charset="-128"/>
                <a:ea typeface="HGP創英角ｺﾞｼｯｸUB" pitchFamily="50" charset="-128"/>
              </a:rPr>
              <a:t>　　上田市では、毎年姉妹都市・友好都市にて開催されます観光物産展に出展しております。</a:t>
            </a:r>
          </a:p>
          <a:p>
            <a:pPr>
              <a:lnSpc>
                <a:spcPct val="110000"/>
              </a:lnSpc>
            </a:pPr>
            <a:r>
              <a:rPr lang="ja-JP" altLang="en-US" sz="1000" dirty="0">
                <a:latin typeface="HGP創英角ｺﾞｼｯｸUB" pitchFamily="50" charset="-128"/>
                <a:ea typeface="HGP創英角ｺﾞｼｯｸUB" pitchFamily="50" charset="-128"/>
              </a:rPr>
              <a:t>　　姉妹都市等における観光物産展は、信州上田の特産品・名産品の販売を通じて、多くの皆様に上田市を知っていただく</a:t>
            </a:r>
          </a:p>
          <a:p>
            <a:pPr>
              <a:lnSpc>
                <a:spcPct val="110000"/>
              </a:lnSpc>
            </a:pPr>
            <a:r>
              <a:rPr lang="ja-JP" altLang="en-US" sz="1000" dirty="0">
                <a:latin typeface="HGP創英角ｺﾞｼｯｸUB" pitchFamily="50" charset="-128"/>
                <a:ea typeface="HGP創英角ｺﾞｼｯｸUB" pitchFamily="50" charset="-128"/>
              </a:rPr>
              <a:t>　とともに、商品の販路開拓・拡大を目的としております。</a:t>
            </a:r>
          </a:p>
          <a:p>
            <a:pPr>
              <a:lnSpc>
                <a:spcPct val="110000"/>
              </a:lnSpc>
            </a:pPr>
            <a:r>
              <a:rPr lang="ja-JP" altLang="en-US" sz="1000" dirty="0">
                <a:latin typeface="HGP創英角ｺﾞｼｯｸUB" pitchFamily="50" charset="-128"/>
                <a:ea typeface="HGP創英角ｺﾞｼｯｸUB" pitchFamily="50" charset="-128"/>
              </a:rPr>
              <a:t>　　上田市（姉妹都市等における観光物産展実行委員会）とともに、物産の販売を通じ、「上田市」の</a:t>
            </a:r>
            <a:r>
              <a:rPr lang="en-US" altLang="ja-JP" sz="1000" dirty="0">
                <a:latin typeface="HGP創英角ｺﾞｼｯｸUB" pitchFamily="50" charset="-128"/>
                <a:ea typeface="HGP創英角ｺﾞｼｯｸUB" pitchFamily="50" charset="-128"/>
              </a:rPr>
              <a:t>PR</a:t>
            </a:r>
            <a:r>
              <a:rPr lang="ja-JP" altLang="en-US" sz="1000" dirty="0">
                <a:latin typeface="HGP創英角ｺﾞｼｯｸUB" pitchFamily="50" charset="-128"/>
                <a:ea typeface="HGP創英角ｺﾞｼｯｸUB" pitchFamily="50" charset="-128"/>
              </a:rPr>
              <a:t>及び姉妹都市等</a:t>
            </a:r>
            <a:endParaRPr lang="en-US" altLang="ja-JP" sz="1000" dirty="0">
              <a:latin typeface="HGP創英角ｺﾞｼｯｸUB" pitchFamily="50" charset="-128"/>
              <a:ea typeface="HGP創英角ｺﾞｼｯｸUB" pitchFamily="50" charset="-128"/>
            </a:endParaRPr>
          </a:p>
          <a:p>
            <a:pPr>
              <a:lnSpc>
                <a:spcPct val="110000"/>
              </a:lnSpc>
            </a:pPr>
            <a:r>
              <a:rPr lang="ja-JP" altLang="en-US" sz="1000" dirty="0">
                <a:latin typeface="HGP創英角ｺﾞｼｯｸUB" pitchFamily="50" charset="-128"/>
                <a:ea typeface="HGP創英角ｺﾞｼｯｸUB" pitchFamily="50" charset="-128"/>
              </a:rPr>
              <a:t>　住民との継続的な取引拡大に取り組む出展者を募集します。</a:t>
            </a:r>
          </a:p>
          <a:p>
            <a:pPr>
              <a:lnSpc>
                <a:spcPct val="110000"/>
              </a:lnSpc>
            </a:pPr>
            <a:endParaRPr lang="ja-JP" altLang="en-US" sz="1000" dirty="0">
              <a:latin typeface="HGP創英角ｺﾞｼｯｸUB" pitchFamily="50" charset="-128"/>
              <a:ea typeface="HGP創英角ｺﾞｼｯｸUB" pitchFamily="50" charset="-128"/>
            </a:endParaRPr>
          </a:p>
          <a:p>
            <a:pPr>
              <a:lnSpc>
                <a:spcPct val="110000"/>
              </a:lnSpc>
            </a:pPr>
            <a:r>
              <a:rPr lang="ja-JP" altLang="en-US" sz="1000" b="1" u="sng" dirty="0">
                <a:latin typeface="HGP創英角ｺﾞｼｯｸUB" pitchFamily="50" charset="-128"/>
                <a:ea typeface="HGP創英角ｺﾞｼｯｸUB" pitchFamily="50" charset="-128"/>
              </a:rPr>
              <a:t>２．開催都市</a:t>
            </a:r>
          </a:p>
          <a:p>
            <a:pPr>
              <a:lnSpc>
                <a:spcPct val="110000"/>
              </a:lnSpc>
            </a:pPr>
            <a:r>
              <a:rPr lang="ja-JP" altLang="en-US" sz="1000" dirty="0">
                <a:latin typeface="HGP創英角ｺﾞｼｯｸUB" pitchFamily="50" charset="-128"/>
                <a:ea typeface="HGP創英角ｺﾞｼｯｸUB" pitchFamily="50" charset="-128"/>
              </a:rPr>
              <a:t>　　裏面参照願います。</a:t>
            </a:r>
          </a:p>
          <a:p>
            <a:pPr>
              <a:lnSpc>
                <a:spcPct val="110000"/>
              </a:lnSpc>
            </a:pPr>
            <a:endParaRPr lang="ja-JP" altLang="en-US" sz="1000" dirty="0">
              <a:latin typeface="HGP創英角ｺﾞｼｯｸUB" pitchFamily="50" charset="-128"/>
              <a:ea typeface="HGP創英角ｺﾞｼｯｸUB" pitchFamily="50" charset="-128"/>
            </a:endParaRPr>
          </a:p>
          <a:p>
            <a:pPr>
              <a:lnSpc>
                <a:spcPct val="110000"/>
              </a:lnSpc>
            </a:pPr>
            <a:r>
              <a:rPr lang="ja-JP" altLang="en-US" sz="1000" b="1" u="sng" dirty="0">
                <a:latin typeface="HGP創英角ｺﾞｼｯｸUB" pitchFamily="50" charset="-128"/>
                <a:ea typeface="HGP創英角ｺﾞｼｯｸUB" pitchFamily="50" charset="-128"/>
              </a:rPr>
              <a:t>３．留意事項</a:t>
            </a:r>
          </a:p>
          <a:p>
            <a:pPr>
              <a:lnSpc>
                <a:spcPct val="110000"/>
              </a:lnSpc>
            </a:pPr>
            <a:r>
              <a:rPr lang="ja-JP" altLang="en-US" sz="1000" dirty="0">
                <a:latin typeface="HGP創英角ｺﾞｼｯｸUB" pitchFamily="50" charset="-128"/>
                <a:ea typeface="HGP創英角ｺﾞｼｯｸUB" pitchFamily="50" charset="-128"/>
              </a:rPr>
              <a:t>　（１）　上田市内に農産物、飲食物を扱う店舗、または事業所を有し、各姉妹都市・友好都市にて開催されます観光物産展</a:t>
            </a:r>
          </a:p>
          <a:p>
            <a:pPr>
              <a:lnSpc>
                <a:spcPct val="110000"/>
              </a:lnSpc>
            </a:pPr>
            <a:r>
              <a:rPr lang="ja-JP" altLang="en-US" sz="1000" dirty="0">
                <a:latin typeface="HGP創英角ｺﾞｼｯｸUB" pitchFamily="50" charset="-128"/>
                <a:ea typeface="HGP創英角ｺﾞｼｯｸUB" pitchFamily="50" charset="-128"/>
              </a:rPr>
              <a:t>　　　　の開催趣旨に賛同する方に限ります。</a:t>
            </a:r>
          </a:p>
          <a:p>
            <a:pPr>
              <a:lnSpc>
                <a:spcPct val="110000"/>
              </a:lnSpc>
            </a:pPr>
            <a:r>
              <a:rPr lang="ja-JP" altLang="en-US" sz="1000" dirty="0">
                <a:latin typeface="HGP創英角ｺﾞｼｯｸUB" pitchFamily="50" charset="-128"/>
                <a:ea typeface="HGP創英角ｺﾞｼｯｸUB" pitchFamily="50" charset="-128"/>
              </a:rPr>
              <a:t>　（２）　出展品は、上田産品または上田産品を活用した商品、上田の名産品や特産品となる商品の販売に限ります。なお、</a:t>
            </a:r>
            <a:endParaRPr lang="en-US" altLang="ja-JP" sz="1000" dirty="0">
              <a:latin typeface="HGP創英角ｺﾞｼｯｸUB" pitchFamily="50" charset="-128"/>
              <a:ea typeface="HGP創英角ｺﾞｼｯｸUB" pitchFamily="50" charset="-128"/>
            </a:endParaRPr>
          </a:p>
          <a:p>
            <a:pPr>
              <a:lnSpc>
                <a:spcPct val="110000"/>
              </a:lnSpc>
            </a:pPr>
            <a:r>
              <a:rPr lang="ja-JP" altLang="en-US" sz="1000" dirty="0">
                <a:latin typeface="HGP創英角ｺﾞｼｯｸUB" pitchFamily="50" charset="-128"/>
                <a:ea typeface="HGP創英角ｺﾞｼｯｸUB" pitchFamily="50" charset="-128"/>
              </a:rPr>
              <a:t>　　　　出展により主催者又は当実行委員会が、ある一定の売上を保証するものではありません。</a:t>
            </a:r>
          </a:p>
          <a:p>
            <a:pPr>
              <a:lnSpc>
                <a:spcPct val="110000"/>
              </a:lnSpc>
            </a:pPr>
            <a:r>
              <a:rPr lang="ja-JP" altLang="en-US" sz="1000" dirty="0">
                <a:latin typeface="HGP創英角ｺﾞｼｯｸUB" pitchFamily="50" charset="-128"/>
                <a:ea typeface="HGP創英角ｺﾞｼｯｸUB" pitchFamily="50" charset="-128"/>
              </a:rPr>
              <a:t>　（３）　原則として移動、宿泊、商品輸送、保険等の対応は、各事業者にて対応していただきます。また行政官庁の許可など</a:t>
            </a:r>
          </a:p>
          <a:p>
            <a:pPr>
              <a:lnSpc>
                <a:spcPct val="110000"/>
              </a:lnSpc>
            </a:pPr>
            <a:r>
              <a:rPr lang="ja-JP" altLang="en-US" sz="1000" dirty="0">
                <a:latin typeface="HGP創英角ｺﾞｼｯｸUB" pitchFamily="50" charset="-128"/>
                <a:ea typeface="HGP創英角ｺﾞｼｯｸUB" pitchFamily="50" charset="-128"/>
              </a:rPr>
              <a:t>　　　　が必要な場合は、各自で所定の手続きを行ってください。</a:t>
            </a:r>
          </a:p>
          <a:p>
            <a:pPr>
              <a:lnSpc>
                <a:spcPct val="110000"/>
              </a:lnSpc>
            </a:pPr>
            <a:endParaRPr lang="ja-JP" altLang="en-US" sz="1000" dirty="0">
              <a:latin typeface="HGP創英角ｺﾞｼｯｸUB" pitchFamily="50" charset="-128"/>
              <a:ea typeface="HGP創英角ｺﾞｼｯｸUB" pitchFamily="50" charset="-128"/>
            </a:endParaRPr>
          </a:p>
          <a:p>
            <a:pPr>
              <a:lnSpc>
                <a:spcPct val="110000"/>
              </a:lnSpc>
            </a:pPr>
            <a:r>
              <a:rPr lang="ja-JP" altLang="en-US" sz="1000" b="1" u="sng" dirty="0">
                <a:latin typeface="HGP創英角ｺﾞｼｯｸUB" pitchFamily="50" charset="-128"/>
                <a:ea typeface="HGP創英角ｺﾞｼｯｸUB" pitchFamily="50" charset="-128"/>
              </a:rPr>
              <a:t>４．その他</a:t>
            </a:r>
          </a:p>
          <a:p>
            <a:pPr>
              <a:lnSpc>
                <a:spcPct val="110000"/>
              </a:lnSpc>
            </a:pPr>
            <a:r>
              <a:rPr lang="ja-JP" altLang="en-US" sz="1000" dirty="0">
                <a:latin typeface="HGP創英角ｺﾞｼｯｸUB" pitchFamily="50" charset="-128"/>
                <a:ea typeface="HGP創英角ｺﾞｼｯｸUB" pitchFamily="50" charset="-128"/>
              </a:rPr>
              <a:t>　（１）　各都市の出展枠には限りがあります。応募者多数の場合は抽選となります。その際は事務局より連絡いたします。</a:t>
            </a:r>
          </a:p>
          <a:p>
            <a:pPr>
              <a:lnSpc>
                <a:spcPct val="110000"/>
              </a:lnSpc>
            </a:pPr>
            <a:r>
              <a:rPr lang="ja-JP" altLang="en-US" sz="1000" dirty="0">
                <a:latin typeface="HGP創英角ｺﾞｼｯｸUB" pitchFamily="50" charset="-128"/>
                <a:ea typeface="HGP創英角ｺﾞｼｯｸUB" pitchFamily="50" charset="-128"/>
              </a:rPr>
              <a:t>　（２）　応募枠とは別に、実行委員会からも各都市の観光物産展に出展いたします。</a:t>
            </a:r>
          </a:p>
          <a:p>
            <a:pPr>
              <a:lnSpc>
                <a:spcPct val="110000"/>
              </a:lnSpc>
            </a:pPr>
            <a:r>
              <a:rPr lang="ja-JP" altLang="en-US" sz="1000" dirty="0">
                <a:latin typeface="HGP創英角ｺﾞｼｯｸUB" pitchFamily="50" charset="-128"/>
                <a:ea typeface="HGP創英角ｺﾞｼｯｸUB" pitchFamily="50" charset="-128"/>
              </a:rPr>
              <a:t>　（３）　テント、もしくは室内販売が原則です。また原則調理販売は行えません。</a:t>
            </a:r>
          </a:p>
          <a:p>
            <a:pPr>
              <a:lnSpc>
                <a:spcPct val="110000"/>
              </a:lnSpc>
            </a:pPr>
            <a:r>
              <a:rPr lang="ja-JP" altLang="en-US" sz="1000" dirty="0">
                <a:latin typeface="HGP創英角ｺﾞｼｯｸUB" pitchFamily="50" charset="-128"/>
                <a:ea typeface="HGP創英角ｺﾞｼｯｸUB" pitchFamily="50" charset="-128"/>
              </a:rPr>
              <a:t>　（４）　販売スペースは各都市によって異なります。</a:t>
            </a:r>
          </a:p>
          <a:p>
            <a:pPr>
              <a:lnSpc>
                <a:spcPct val="110000"/>
              </a:lnSpc>
            </a:pPr>
            <a:r>
              <a:rPr lang="ja-JP" altLang="en-US" sz="1000" dirty="0">
                <a:latin typeface="HGP創英角ｺﾞｼｯｸUB" pitchFamily="50" charset="-128"/>
                <a:ea typeface="HGP創英角ｺﾞｼｯｸUB" pitchFamily="50" charset="-128"/>
              </a:rPr>
              <a:t>　（５）　出展にあたり経費の補助を行います。裏面参照願います。</a:t>
            </a:r>
            <a:endParaRPr lang="en-US" altLang="ja-JP" sz="1000" dirty="0">
              <a:latin typeface="HGP創英角ｺﾞｼｯｸUB" pitchFamily="50" charset="-128"/>
              <a:ea typeface="HGP創英角ｺﾞｼｯｸUB" pitchFamily="50" charset="-128"/>
            </a:endParaRPr>
          </a:p>
          <a:p>
            <a:pPr>
              <a:lnSpc>
                <a:spcPct val="110000"/>
              </a:lnSpc>
            </a:pPr>
            <a:r>
              <a:rPr lang="ja-JP" altLang="en-US" sz="1000" dirty="0">
                <a:latin typeface="HGP創英角ｺﾞｼｯｸUB" pitchFamily="50" charset="-128"/>
                <a:ea typeface="HGP創英角ｺﾞｼｯｸUB" pitchFamily="50" charset="-128"/>
              </a:rPr>
              <a:t>　　　　 </a:t>
            </a:r>
            <a:r>
              <a:rPr lang="ja-JP" altLang="en-US" sz="1000" u="sng" dirty="0">
                <a:solidFill>
                  <a:srgbClr val="FF0000"/>
                </a:solidFill>
                <a:latin typeface="HGP創英角ｺﾞｼｯｸUB" pitchFamily="50" charset="-128"/>
                <a:ea typeface="HGP創英角ｺﾞｼｯｸUB" pitchFamily="50" charset="-128"/>
              </a:rPr>
              <a:t>なお、車両の燃料につきましては、出発前に必ず満タンにし（領収書提出願います）、追加した分のみ補助対象とします。</a:t>
            </a:r>
          </a:p>
          <a:p>
            <a:pPr>
              <a:lnSpc>
                <a:spcPct val="110000"/>
              </a:lnSpc>
            </a:pPr>
            <a:r>
              <a:rPr lang="ja-JP" altLang="en-US" sz="1000" dirty="0">
                <a:latin typeface="HGP創英角ｺﾞｼｯｸUB" pitchFamily="50" charset="-128"/>
                <a:ea typeface="HGP創英角ｺﾞｼｯｸUB" pitchFamily="50" charset="-128"/>
              </a:rPr>
              <a:t>　（６）　出展料は無料です。</a:t>
            </a:r>
          </a:p>
        </p:txBody>
      </p:sp>
      <p:sp>
        <p:nvSpPr>
          <p:cNvPr id="2055" name="Text Box 7"/>
          <p:cNvSpPr txBox="1">
            <a:spLocks noChangeArrowheads="1"/>
          </p:cNvSpPr>
          <p:nvPr/>
        </p:nvSpPr>
        <p:spPr bwMode="auto">
          <a:xfrm>
            <a:off x="1038225" y="4789239"/>
            <a:ext cx="4402167" cy="307777"/>
          </a:xfrm>
          <a:prstGeom prst="rect">
            <a:avLst/>
          </a:prstGeom>
          <a:noFill/>
          <a:ln w="9525">
            <a:noFill/>
            <a:miter lim="800000"/>
            <a:headEnd/>
            <a:tailEnd/>
          </a:ln>
          <a:effectLst/>
        </p:spPr>
        <p:txBody>
          <a:bodyPr wrap="none">
            <a:spAutoFit/>
          </a:bodyPr>
          <a:lstStyle/>
          <a:p>
            <a:r>
              <a:rPr lang="en-US" altLang="ja-JP" sz="1400" dirty="0">
                <a:latin typeface="HGP創英角ｺﾞｼｯｸUB" pitchFamily="50" charset="-128"/>
                <a:ea typeface="HGP創英角ｺﾞｼｯｸUB" pitchFamily="50" charset="-128"/>
              </a:rPr>
              <a:t>2026</a:t>
            </a:r>
            <a:r>
              <a:rPr lang="ja-JP" altLang="en-US" sz="1400" dirty="0">
                <a:latin typeface="HGP創英角ｺﾞｼｯｸUB" pitchFamily="50" charset="-128"/>
                <a:ea typeface="HGP創英角ｺﾞｼｯｸUB" pitchFamily="50" charset="-128"/>
              </a:rPr>
              <a:t>姉妹都市等における観光物産展　出展申し込み票</a:t>
            </a:r>
          </a:p>
        </p:txBody>
      </p:sp>
      <p:sp>
        <p:nvSpPr>
          <p:cNvPr id="2056" name="Rectangle 8"/>
          <p:cNvSpPr>
            <a:spLocks noChangeArrowheads="1"/>
          </p:cNvSpPr>
          <p:nvPr/>
        </p:nvSpPr>
        <p:spPr bwMode="auto">
          <a:xfrm>
            <a:off x="282575" y="5097016"/>
            <a:ext cx="6264275" cy="4762052"/>
          </a:xfrm>
          <a:prstGeom prst="rect">
            <a:avLst/>
          </a:prstGeom>
          <a:noFill/>
          <a:ln w="19050">
            <a:solidFill>
              <a:schemeClr val="tx1"/>
            </a:solidFill>
            <a:prstDash val="dashDot"/>
            <a:miter lim="800000"/>
            <a:headEnd/>
            <a:tailEnd/>
          </a:ln>
          <a:effectLst/>
        </p:spPr>
        <p:txBody>
          <a:bodyPr wrap="none" anchor="ctr"/>
          <a:lstStyle/>
          <a:p>
            <a:endParaRPr lang="ja-JP" altLang="en-US"/>
          </a:p>
        </p:txBody>
      </p:sp>
      <p:graphicFrame>
        <p:nvGraphicFramePr>
          <p:cNvPr id="2317" name="Group 269"/>
          <p:cNvGraphicFramePr>
            <a:graphicFrameLocks noGrp="1"/>
          </p:cNvGraphicFramePr>
          <p:nvPr>
            <p:extLst>
              <p:ext uri="{D42A27DB-BD31-4B8C-83A1-F6EECF244321}">
                <p14:modId xmlns:p14="http://schemas.microsoft.com/office/powerpoint/2010/main" val="3107939765"/>
              </p:ext>
            </p:extLst>
          </p:nvPr>
        </p:nvGraphicFramePr>
        <p:xfrm>
          <a:off x="486198" y="5154530"/>
          <a:ext cx="5895553" cy="1773238"/>
        </p:xfrm>
        <a:graphic>
          <a:graphicData uri="http://schemas.openxmlformats.org/drawingml/2006/table">
            <a:tbl>
              <a:tblPr/>
              <a:tblGrid>
                <a:gridCol w="1261640">
                  <a:extLst>
                    <a:ext uri="{9D8B030D-6E8A-4147-A177-3AD203B41FA5}">
                      <a16:colId xmlns:a16="http://schemas.microsoft.com/office/drawing/2014/main" val="20000"/>
                    </a:ext>
                  </a:extLst>
                </a:gridCol>
                <a:gridCol w="4633913">
                  <a:extLst>
                    <a:ext uri="{9D8B030D-6E8A-4147-A177-3AD203B41FA5}">
                      <a16:colId xmlns:a16="http://schemas.microsoft.com/office/drawing/2014/main" val="20001"/>
                    </a:ext>
                  </a:extLst>
                </a:gridCol>
              </a:tblGrid>
              <a:tr h="547688">
                <a:tc>
                  <a:txBody>
                    <a:bodyPr/>
                    <a:lstStyle/>
                    <a:p>
                      <a:pPr marL="0" marR="0" lvl="0" indent="0" algn="ctr" defTabSz="914400" rtl="0" eaLnBrk="1" fontAlgn="base" latinLnBrk="0" hangingPunct="1">
                        <a:lnSpc>
                          <a:spcPct val="14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HGP創英角ｺﾞｼｯｸUB" pitchFamily="50" charset="-128"/>
                          <a:ea typeface="HGP創英角ｺﾞｼｯｸUB" pitchFamily="50" charset="-128"/>
                        </a:rPr>
                        <a:t>事業所名又は</a:t>
                      </a:r>
                    </a:p>
                    <a:p>
                      <a:pPr marL="0" marR="0" lvl="0" indent="0" algn="ctr" defTabSz="914400" rtl="0" eaLnBrk="1" fontAlgn="base" latinLnBrk="0" hangingPunct="1">
                        <a:lnSpc>
                          <a:spcPct val="14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HGP創英角ｺﾞｼｯｸUB" pitchFamily="50" charset="-128"/>
                          <a:ea typeface="HGP創英角ｺﾞｼｯｸUB" pitchFamily="50" charset="-128"/>
                        </a:rPr>
                        <a:t>代表者氏名</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20000"/>
                        </a:lnSpc>
                        <a:spcBef>
                          <a:spcPct val="20000"/>
                        </a:spcBef>
                        <a:spcAft>
                          <a:spcPct val="0"/>
                        </a:spcAft>
                        <a:buClrTx/>
                        <a:buSzTx/>
                        <a:buFontTx/>
                        <a:buNone/>
                        <a:tabLst/>
                      </a:pPr>
                      <a:endParaRPr kumimoji="1" lang="ja-JP" altLang="ja-JP" sz="1000" b="0" i="0" u="none" strike="noStrike" cap="none" normalizeH="0" baseline="0" dirty="0">
                        <a:ln>
                          <a:noFill/>
                        </a:ln>
                        <a:solidFill>
                          <a:schemeClr val="tx1"/>
                        </a:solidFill>
                        <a:effectLst/>
                        <a:latin typeface="HGP創英角ｺﾞｼｯｸUB" pitchFamily="50" charset="-128"/>
                        <a:ea typeface="HGP創英角ｺﾞｼｯｸUB" pitchFamily="50" charset="-128"/>
                      </a:endParaRP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98475">
                <a:tc>
                  <a:txBody>
                    <a:bodyPr/>
                    <a:lstStyle/>
                    <a:p>
                      <a:pPr marL="0" marR="0" lvl="0" indent="0" algn="ctr" defTabSz="914400" rtl="0" eaLnBrk="1" fontAlgn="base" latinLnBrk="0" hangingPunct="1">
                        <a:lnSpc>
                          <a:spcPct val="140000"/>
                        </a:lnSpc>
                        <a:spcBef>
                          <a:spcPct val="20000"/>
                        </a:spcBef>
                        <a:spcAft>
                          <a:spcPct val="0"/>
                        </a:spcAft>
                        <a:buClrTx/>
                        <a:buSzTx/>
                        <a:buFontTx/>
                        <a:buNone/>
                        <a:tabLst/>
                      </a:pPr>
                      <a:r>
                        <a:rPr kumimoji="1" lang="ja-JP" altLang="en-US" sz="1000" b="0" i="0" u="none" strike="noStrike" cap="none" normalizeH="0" baseline="0">
                          <a:ln>
                            <a:noFill/>
                          </a:ln>
                          <a:solidFill>
                            <a:schemeClr val="tx1"/>
                          </a:solidFill>
                          <a:effectLst/>
                          <a:latin typeface="HGP創英角ｺﾞｼｯｸUB" pitchFamily="50" charset="-128"/>
                          <a:ea typeface="HGP創英角ｺﾞｼｯｸUB" pitchFamily="50" charset="-128"/>
                        </a:rPr>
                        <a:t>担当者氏名</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20000"/>
                        </a:lnSpc>
                        <a:spcBef>
                          <a:spcPct val="20000"/>
                        </a:spcBef>
                        <a:spcAft>
                          <a:spcPct val="0"/>
                        </a:spcAft>
                        <a:buClrTx/>
                        <a:buSzTx/>
                        <a:buFontTx/>
                        <a:buNone/>
                        <a:tabLst/>
                      </a:pPr>
                      <a:endParaRPr kumimoji="1" lang="ja-JP" altLang="ja-JP" sz="1000" b="0" i="0" u="none" strike="noStrike" cap="none" normalizeH="0" baseline="0">
                        <a:ln>
                          <a:noFill/>
                        </a:ln>
                        <a:solidFill>
                          <a:schemeClr val="tx1"/>
                        </a:solidFill>
                        <a:effectLst/>
                        <a:latin typeface="HGP創英角ｺﾞｼｯｸUB" pitchFamily="50" charset="-128"/>
                        <a:ea typeface="HGP創英角ｺﾞｼｯｸUB" pitchFamily="50" charset="-128"/>
                      </a:endParaRP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727075">
                <a:tc>
                  <a:txBody>
                    <a:bodyPr/>
                    <a:lstStyle/>
                    <a:p>
                      <a:pPr marL="0" marR="0" lvl="0" indent="0" algn="ctr" defTabSz="914400" rtl="0" eaLnBrk="1" fontAlgn="base" latinLnBrk="0" hangingPunct="1">
                        <a:lnSpc>
                          <a:spcPct val="12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HGP創英角ｺﾞｼｯｸUB" pitchFamily="50" charset="-128"/>
                          <a:ea typeface="HGP創英角ｺﾞｼｯｸUB" pitchFamily="50" charset="-128"/>
                        </a:rPr>
                        <a:t>住所連絡先</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20000"/>
                        </a:lnSpc>
                        <a:spcBef>
                          <a:spcPct val="20000"/>
                        </a:spcBef>
                        <a:spcAft>
                          <a:spcPct val="0"/>
                        </a:spcAft>
                        <a:buClrTx/>
                        <a:buSzTx/>
                        <a:buFontTx/>
                        <a:buNone/>
                        <a:tabLst/>
                      </a:pPr>
                      <a:endParaRPr kumimoji="1" lang="ja-JP" altLang="ja-JP" sz="1000" b="0" i="0" u="none" strike="noStrike" cap="none" normalizeH="0" baseline="0" dirty="0">
                        <a:ln>
                          <a:noFill/>
                        </a:ln>
                        <a:solidFill>
                          <a:schemeClr val="tx1"/>
                        </a:solidFill>
                        <a:effectLst/>
                        <a:latin typeface="HGP創英角ｺﾞｼｯｸUB" pitchFamily="50" charset="-128"/>
                        <a:ea typeface="HGP創英角ｺﾞｼｯｸUB" pitchFamily="50" charset="-128"/>
                      </a:endParaRP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2126" name="Text Box 78"/>
          <p:cNvSpPr txBox="1">
            <a:spLocks noChangeArrowheads="1"/>
          </p:cNvSpPr>
          <p:nvPr/>
        </p:nvSpPr>
        <p:spPr bwMode="auto">
          <a:xfrm>
            <a:off x="1758950" y="5127104"/>
            <a:ext cx="552450" cy="228600"/>
          </a:xfrm>
          <a:prstGeom prst="rect">
            <a:avLst/>
          </a:prstGeom>
          <a:noFill/>
          <a:ln w="9525">
            <a:noFill/>
            <a:miter lim="800000"/>
            <a:headEnd/>
            <a:tailEnd/>
          </a:ln>
          <a:effectLst/>
        </p:spPr>
        <p:txBody>
          <a:bodyPr wrap="none">
            <a:spAutoFit/>
          </a:bodyPr>
          <a:lstStyle/>
          <a:p>
            <a:r>
              <a:rPr lang="ja-JP" altLang="en-US" sz="900" dirty="0">
                <a:latin typeface="HGP創英角ｺﾞｼｯｸUB" pitchFamily="50" charset="-128"/>
                <a:ea typeface="HGP創英角ｺﾞｼｯｸUB" pitchFamily="50" charset="-128"/>
              </a:rPr>
              <a:t>フリガナ</a:t>
            </a:r>
          </a:p>
        </p:txBody>
      </p:sp>
      <p:sp>
        <p:nvSpPr>
          <p:cNvPr id="2128" name="Line 80"/>
          <p:cNvSpPr>
            <a:spLocks noChangeShapeType="1"/>
          </p:cNvSpPr>
          <p:nvPr/>
        </p:nvSpPr>
        <p:spPr bwMode="auto">
          <a:xfrm>
            <a:off x="1770063" y="5313040"/>
            <a:ext cx="4587875" cy="0"/>
          </a:xfrm>
          <a:prstGeom prst="line">
            <a:avLst/>
          </a:prstGeom>
          <a:noFill/>
          <a:ln w="12700">
            <a:solidFill>
              <a:schemeClr val="tx1"/>
            </a:solidFill>
            <a:prstDash val="dash"/>
            <a:round/>
            <a:headEnd/>
            <a:tailEnd/>
          </a:ln>
          <a:effectLst/>
        </p:spPr>
        <p:txBody>
          <a:bodyPr/>
          <a:lstStyle/>
          <a:p>
            <a:endParaRPr lang="ja-JP" altLang="en-US"/>
          </a:p>
        </p:txBody>
      </p:sp>
      <p:sp>
        <p:nvSpPr>
          <p:cNvPr id="2166" name="Text Box 118"/>
          <p:cNvSpPr txBox="1">
            <a:spLocks noChangeArrowheads="1"/>
          </p:cNvSpPr>
          <p:nvPr/>
        </p:nvSpPr>
        <p:spPr bwMode="auto">
          <a:xfrm>
            <a:off x="1743075" y="6177136"/>
            <a:ext cx="298450" cy="228600"/>
          </a:xfrm>
          <a:prstGeom prst="rect">
            <a:avLst/>
          </a:prstGeom>
          <a:noFill/>
          <a:ln w="9525">
            <a:noFill/>
            <a:miter lim="800000"/>
            <a:headEnd/>
            <a:tailEnd/>
          </a:ln>
          <a:effectLst/>
        </p:spPr>
        <p:txBody>
          <a:bodyPr wrap="none">
            <a:spAutoFit/>
          </a:bodyPr>
          <a:lstStyle/>
          <a:p>
            <a:r>
              <a:rPr lang="en-US" altLang="ja-JP" sz="900" dirty="0">
                <a:latin typeface="HGP創英角ｺﾞｼｯｸUB" pitchFamily="50" charset="-128"/>
                <a:ea typeface="HGP創英角ｺﾞｼｯｸUB" pitchFamily="50" charset="-128"/>
              </a:rPr>
              <a:t>〒</a:t>
            </a:r>
          </a:p>
        </p:txBody>
      </p:sp>
      <p:sp>
        <p:nvSpPr>
          <p:cNvPr id="2167" name="Text Box 119"/>
          <p:cNvSpPr txBox="1">
            <a:spLocks noChangeArrowheads="1"/>
          </p:cNvSpPr>
          <p:nvPr/>
        </p:nvSpPr>
        <p:spPr bwMode="auto">
          <a:xfrm>
            <a:off x="1788145" y="6666384"/>
            <a:ext cx="516488" cy="230832"/>
          </a:xfrm>
          <a:prstGeom prst="rect">
            <a:avLst/>
          </a:prstGeom>
          <a:noFill/>
          <a:ln w="9525">
            <a:noFill/>
            <a:miter lim="800000"/>
            <a:headEnd/>
            <a:tailEnd/>
          </a:ln>
          <a:effectLst/>
        </p:spPr>
        <p:txBody>
          <a:bodyPr wrap="none">
            <a:spAutoFit/>
          </a:bodyPr>
          <a:lstStyle/>
          <a:p>
            <a:r>
              <a:rPr lang="en-US" altLang="ja-JP" sz="900" dirty="0">
                <a:latin typeface="HGP創英角ｺﾞｼｯｸUB" pitchFamily="50" charset="-128"/>
                <a:ea typeface="HGP創英角ｺﾞｼｯｸUB" pitchFamily="50" charset="-128"/>
              </a:rPr>
              <a:t>E-mail</a:t>
            </a:r>
            <a:endParaRPr lang="ja-JP" altLang="en-US" sz="900" dirty="0">
              <a:latin typeface="HGP創英角ｺﾞｼｯｸUB" pitchFamily="50" charset="-128"/>
              <a:ea typeface="HGP創英角ｺﾞｼｯｸUB" pitchFamily="50" charset="-128"/>
            </a:endParaRPr>
          </a:p>
        </p:txBody>
      </p:sp>
      <p:graphicFrame>
        <p:nvGraphicFramePr>
          <p:cNvPr id="2309" name="Group 261"/>
          <p:cNvGraphicFramePr>
            <a:graphicFrameLocks noGrp="1"/>
          </p:cNvGraphicFramePr>
          <p:nvPr>
            <p:extLst>
              <p:ext uri="{D42A27DB-BD31-4B8C-83A1-F6EECF244321}">
                <p14:modId xmlns:p14="http://schemas.microsoft.com/office/powerpoint/2010/main" val="3305468432"/>
              </p:ext>
            </p:extLst>
          </p:nvPr>
        </p:nvGraphicFramePr>
        <p:xfrm>
          <a:off x="482600" y="6969224"/>
          <a:ext cx="5897563" cy="1219200"/>
        </p:xfrm>
        <a:graphic>
          <a:graphicData uri="http://schemas.openxmlformats.org/drawingml/2006/table">
            <a:tbl>
              <a:tblPr/>
              <a:tblGrid>
                <a:gridCol w="1274763">
                  <a:extLst>
                    <a:ext uri="{9D8B030D-6E8A-4147-A177-3AD203B41FA5}">
                      <a16:colId xmlns:a16="http://schemas.microsoft.com/office/drawing/2014/main" val="20000"/>
                    </a:ext>
                  </a:extLst>
                </a:gridCol>
                <a:gridCol w="2201862">
                  <a:extLst>
                    <a:ext uri="{9D8B030D-6E8A-4147-A177-3AD203B41FA5}">
                      <a16:colId xmlns:a16="http://schemas.microsoft.com/office/drawing/2014/main" val="20001"/>
                    </a:ext>
                  </a:extLst>
                </a:gridCol>
                <a:gridCol w="547688">
                  <a:extLst>
                    <a:ext uri="{9D8B030D-6E8A-4147-A177-3AD203B41FA5}">
                      <a16:colId xmlns:a16="http://schemas.microsoft.com/office/drawing/2014/main" val="20002"/>
                    </a:ext>
                  </a:extLst>
                </a:gridCol>
                <a:gridCol w="1266825">
                  <a:extLst>
                    <a:ext uri="{9D8B030D-6E8A-4147-A177-3AD203B41FA5}">
                      <a16:colId xmlns:a16="http://schemas.microsoft.com/office/drawing/2014/main" val="20003"/>
                    </a:ext>
                  </a:extLst>
                </a:gridCol>
                <a:gridCol w="606425">
                  <a:extLst>
                    <a:ext uri="{9D8B030D-6E8A-4147-A177-3AD203B41FA5}">
                      <a16:colId xmlns:a16="http://schemas.microsoft.com/office/drawing/2014/main" val="20004"/>
                    </a:ext>
                  </a:extLst>
                </a:gridCol>
              </a:tblGrid>
              <a:tr h="304800">
                <a:tc rowSpan="4">
                  <a:txBody>
                    <a:bodyPr/>
                    <a:lstStyle/>
                    <a:p>
                      <a:pPr marL="0" marR="0" lvl="0" indent="0" algn="l" defTabSz="914400" rtl="0" eaLnBrk="1" fontAlgn="base" latinLnBrk="0" hangingPunct="1">
                        <a:lnSpc>
                          <a:spcPct val="140000"/>
                        </a:lnSpc>
                        <a:spcBef>
                          <a:spcPct val="20000"/>
                        </a:spcBef>
                        <a:spcAft>
                          <a:spcPct val="0"/>
                        </a:spcAft>
                        <a:buClrTx/>
                        <a:buSzTx/>
                        <a:buFontTx/>
                        <a:buNone/>
                        <a:tabLst/>
                      </a:pPr>
                      <a:r>
                        <a:rPr kumimoji="1" lang="ja-JP" altLang="en-US" sz="900" b="0" i="0" u="none" strike="noStrike" cap="none" normalizeH="0" baseline="0" dirty="0">
                          <a:ln>
                            <a:noFill/>
                          </a:ln>
                          <a:solidFill>
                            <a:schemeClr val="tx1"/>
                          </a:solidFill>
                          <a:effectLst/>
                          <a:latin typeface="HGP創英角ｺﾞｼｯｸUB" pitchFamily="50" charset="-128"/>
                          <a:ea typeface="HGP創英角ｺﾞｼｯｸUB" pitchFamily="50" charset="-128"/>
                        </a:rPr>
                        <a:t>出展を希望する欄に、○を記入してください。</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40000"/>
                        </a:lnSpc>
                        <a:spcBef>
                          <a:spcPct val="20000"/>
                        </a:spcBef>
                        <a:spcAft>
                          <a:spcPct val="0"/>
                        </a:spcAft>
                        <a:buClrTx/>
                        <a:buSzTx/>
                        <a:buFontTx/>
                        <a:buNone/>
                        <a:tabLst/>
                        <a:defRPr/>
                      </a:pPr>
                      <a:r>
                        <a:rPr kumimoji="1" lang="ja-JP" altLang="en-US" sz="1000" b="0" i="0" u="none" strike="noStrike" cap="none" normalizeH="0" baseline="0" dirty="0">
                          <a:ln>
                            <a:noFill/>
                          </a:ln>
                          <a:solidFill>
                            <a:schemeClr val="tx1"/>
                          </a:solidFill>
                          <a:effectLst/>
                          <a:latin typeface="HGP創英角ｺﾞｼｯｸUB" pitchFamily="50" charset="-128"/>
                          <a:ea typeface="HGP創英角ｺﾞｼｯｸUB" pitchFamily="50" charset="-128"/>
                        </a:rPr>
                        <a:t>姉妹都市等と上越市の観光と物産展</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40000"/>
                        </a:lnSpc>
                        <a:spcBef>
                          <a:spcPct val="20000"/>
                        </a:spcBef>
                        <a:spcAft>
                          <a:spcPct val="0"/>
                        </a:spcAft>
                        <a:buClrTx/>
                        <a:buSzTx/>
                        <a:buFontTx/>
                        <a:buNone/>
                        <a:tabLst/>
                      </a:pPr>
                      <a:endParaRPr kumimoji="1" lang="ja-JP" altLang="ja-JP" sz="1000" b="0" i="0" u="none" strike="noStrike" cap="none" normalizeH="0" baseline="0">
                        <a:ln>
                          <a:noFill/>
                        </a:ln>
                        <a:solidFill>
                          <a:schemeClr val="tx1"/>
                        </a:solidFill>
                        <a:effectLst/>
                        <a:latin typeface="HGP創英角ｺﾞｼｯｸUB" pitchFamily="50" charset="-128"/>
                        <a:ea typeface="HGP創英角ｺﾞｼｯｸUB" pitchFamily="50" charset="-128"/>
                      </a:endParaRP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40000"/>
                        </a:lnSpc>
                        <a:spcBef>
                          <a:spcPct val="20000"/>
                        </a:spcBef>
                        <a:spcAft>
                          <a:spcPct val="0"/>
                        </a:spcAft>
                        <a:buClrTx/>
                        <a:buSzTx/>
                        <a:buFontTx/>
                        <a:buNone/>
                        <a:tabLst/>
                        <a:defRPr/>
                      </a:pPr>
                      <a:r>
                        <a:rPr kumimoji="1" lang="ja-JP" altLang="en-US" sz="1000" b="0" i="0" u="none" strike="noStrike" cap="none" normalizeH="0" baseline="0" dirty="0">
                          <a:ln>
                            <a:noFill/>
                          </a:ln>
                          <a:solidFill>
                            <a:schemeClr val="tx1"/>
                          </a:solidFill>
                          <a:effectLst/>
                          <a:latin typeface="HGP創英角ｺﾞｼｯｸUB" pitchFamily="50" charset="-128"/>
                          <a:ea typeface="HGP創英角ｺﾞｼｯｸUB" pitchFamily="50" charset="-128"/>
                        </a:rPr>
                        <a:t>出石お城まつり</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40000"/>
                        </a:lnSpc>
                        <a:spcBef>
                          <a:spcPct val="20000"/>
                        </a:spcBef>
                        <a:spcAft>
                          <a:spcPct val="0"/>
                        </a:spcAft>
                        <a:buClrTx/>
                        <a:buSzTx/>
                        <a:buFontTx/>
                        <a:buNone/>
                        <a:tabLst/>
                      </a:pPr>
                      <a:endParaRPr kumimoji="1" lang="ja-JP" altLang="ja-JP" sz="1000" b="0" i="0" u="none" strike="noStrike" cap="none" normalizeH="0" baseline="0" dirty="0">
                        <a:ln>
                          <a:noFill/>
                        </a:ln>
                        <a:solidFill>
                          <a:srgbClr val="FF0000"/>
                        </a:solidFill>
                        <a:effectLst/>
                        <a:latin typeface="HGP創英角ｺﾞｼｯｸUB" pitchFamily="50" charset="-128"/>
                        <a:ea typeface="HGP創英角ｺﾞｼｯｸUB" pitchFamily="50" charset="-128"/>
                      </a:endParaRP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04800">
                <a:tc vMerge="1">
                  <a:txBody>
                    <a:bodyPr/>
                    <a:lstStyle/>
                    <a:p>
                      <a:endParaRPr kumimoji="1" lang="ja-JP" altLang="en-US"/>
                    </a:p>
                  </a:txBody>
                  <a:tcPr/>
                </a:tc>
                <a:tc>
                  <a:txBody>
                    <a:bodyPr/>
                    <a:lstStyle/>
                    <a:p>
                      <a:pPr marL="0" marR="0" lvl="0" indent="0" algn="l" defTabSz="914400" rtl="0" eaLnBrk="1" fontAlgn="base" latinLnBrk="0" hangingPunct="1">
                        <a:lnSpc>
                          <a:spcPct val="140000"/>
                        </a:lnSpc>
                        <a:spcBef>
                          <a:spcPct val="20000"/>
                        </a:spcBef>
                        <a:spcAft>
                          <a:spcPct val="0"/>
                        </a:spcAft>
                        <a:buClrTx/>
                        <a:buSzTx/>
                        <a:buFontTx/>
                        <a:buNone/>
                        <a:tabLst/>
                        <a:defRPr/>
                      </a:pPr>
                      <a:r>
                        <a:rPr kumimoji="1" lang="ja-JP" altLang="en-US" sz="1000" b="0" i="0" u="none" strike="noStrike" cap="none" normalizeH="0" baseline="0" dirty="0">
                          <a:ln>
                            <a:noFill/>
                          </a:ln>
                          <a:solidFill>
                            <a:schemeClr val="tx1"/>
                          </a:solidFill>
                          <a:effectLst/>
                          <a:latin typeface="HGP創英角ｺﾞｼｯｸUB" pitchFamily="50" charset="-128"/>
                          <a:ea typeface="HGP創英角ｺﾞｼｯｸUB" pitchFamily="50" charset="-128"/>
                        </a:rPr>
                        <a:t>鎌倉市姉妹都市物産展</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40000"/>
                        </a:lnSpc>
                        <a:spcBef>
                          <a:spcPct val="20000"/>
                        </a:spcBef>
                        <a:spcAft>
                          <a:spcPct val="0"/>
                        </a:spcAft>
                        <a:buClrTx/>
                        <a:buSzTx/>
                        <a:buFontTx/>
                        <a:buNone/>
                        <a:tabLst/>
                      </a:pPr>
                      <a:endParaRPr kumimoji="1" lang="ja-JP" altLang="ja-JP" sz="1000" b="0" i="0" u="none" strike="noStrike" cap="none" normalizeH="0" baseline="0" dirty="0">
                        <a:ln>
                          <a:noFill/>
                        </a:ln>
                        <a:solidFill>
                          <a:srgbClr val="FF0000"/>
                        </a:solidFill>
                        <a:effectLst/>
                        <a:latin typeface="HGP創英角ｺﾞｼｯｸUB" pitchFamily="50" charset="-128"/>
                        <a:ea typeface="HGP創英角ｺﾞｼｯｸUB" pitchFamily="50" charset="-128"/>
                      </a:endParaRP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40000"/>
                        </a:lnSpc>
                        <a:spcBef>
                          <a:spcPct val="20000"/>
                        </a:spcBef>
                        <a:spcAft>
                          <a:spcPct val="0"/>
                        </a:spcAft>
                        <a:buClrTx/>
                        <a:buSzTx/>
                        <a:buFontTx/>
                        <a:buNone/>
                        <a:tabLst/>
                        <a:defRPr/>
                      </a:pPr>
                      <a:r>
                        <a:rPr kumimoji="1" lang="ja-JP" altLang="en-US" sz="1000" b="0" i="0" u="none" strike="noStrike" cap="none" normalizeH="0" baseline="0" dirty="0">
                          <a:ln>
                            <a:noFill/>
                          </a:ln>
                          <a:solidFill>
                            <a:schemeClr val="tx1"/>
                          </a:solidFill>
                          <a:effectLst/>
                          <a:latin typeface="HGP創英角ｺﾞｼｯｸUB" pitchFamily="50" charset="-128"/>
                          <a:ea typeface="HGP創英角ｺﾞｼｯｸUB" pitchFamily="50" charset="-128"/>
                        </a:rPr>
                        <a:t>大収穫祭 </a:t>
                      </a:r>
                      <a:r>
                        <a:rPr kumimoji="1" lang="en-US" altLang="ja-JP" sz="1000" b="0" i="0" u="none" strike="noStrike" cap="none" normalizeH="0" baseline="0" dirty="0">
                          <a:ln>
                            <a:noFill/>
                          </a:ln>
                          <a:solidFill>
                            <a:schemeClr val="tx1"/>
                          </a:solidFill>
                          <a:effectLst/>
                          <a:latin typeface="HGP創英角ｺﾞｼｯｸUB" pitchFamily="50" charset="-128"/>
                          <a:ea typeface="HGP創英角ｺﾞｼｯｸUB" pitchFamily="50" charset="-128"/>
                        </a:rPr>
                        <a:t>IN </a:t>
                      </a:r>
                      <a:r>
                        <a:rPr kumimoji="1" lang="ja-JP" altLang="en-US" sz="1000" b="0" i="0" u="none" strike="noStrike" cap="none" normalizeH="0" baseline="0" dirty="0">
                          <a:ln>
                            <a:noFill/>
                          </a:ln>
                          <a:solidFill>
                            <a:schemeClr val="tx1"/>
                          </a:solidFill>
                          <a:effectLst/>
                          <a:latin typeface="HGP創英角ｺﾞｼｯｸUB" pitchFamily="50" charset="-128"/>
                          <a:ea typeface="HGP創英角ｺﾞｼｯｸUB" pitchFamily="50" charset="-128"/>
                        </a:rPr>
                        <a:t>九度山</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40000"/>
                        </a:lnSpc>
                        <a:spcBef>
                          <a:spcPct val="20000"/>
                        </a:spcBef>
                        <a:spcAft>
                          <a:spcPct val="0"/>
                        </a:spcAft>
                        <a:buClrTx/>
                        <a:buSzTx/>
                        <a:buFontTx/>
                        <a:buNone/>
                        <a:tabLst/>
                      </a:pPr>
                      <a:endParaRPr kumimoji="1" lang="ja-JP" altLang="ja-JP" sz="1000" b="0" i="0" u="none" strike="noStrike" cap="none" normalizeH="0" baseline="0" dirty="0">
                        <a:ln>
                          <a:noFill/>
                        </a:ln>
                        <a:solidFill>
                          <a:srgbClr val="FF0000"/>
                        </a:solidFill>
                        <a:effectLst/>
                        <a:latin typeface="HGP創英角ｺﾞｼｯｸUB" pitchFamily="50" charset="-128"/>
                        <a:ea typeface="HGP創英角ｺﾞｼｯｸUB" pitchFamily="50" charset="-128"/>
                      </a:endParaRP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04800">
                <a:tc vMerge="1">
                  <a:txBody>
                    <a:bodyPr/>
                    <a:lstStyle/>
                    <a:p>
                      <a:endParaRPr kumimoji="1" lang="ja-JP" altLang="en-US"/>
                    </a:p>
                  </a:txBody>
                  <a:tcPr/>
                </a:tc>
                <a:tc>
                  <a:txBody>
                    <a:bodyPr/>
                    <a:lstStyle/>
                    <a:p>
                      <a:pPr marL="0" marR="0" lvl="0" indent="0" algn="l" defTabSz="914400" rtl="0" eaLnBrk="1" fontAlgn="base" latinLnBrk="0" hangingPunct="1">
                        <a:lnSpc>
                          <a:spcPct val="140000"/>
                        </a:lnSpc>
                        <a:spcBef>
                          <a:spcPct val="20000"/>
                        </a:spcBef>
                        <a:spcAft>
                          <a:spcPct val="0"/>
                        </a:spcAft>
                        <a:buClrTx/>
                        <a:buSzTx/>
                        <a:buFontTx/>
                        <a:buNone/>
                        <a:tabLst/>
                        <a:defRPr/>
                      </a:pPr>
                      <a:r>
                        <a:rPr kumimoji="1" lang="ja-JP" altLang="en-US" sz="1000" b="0" i="0" u="none" strike="noStrike" cap="none" normalizeH="0" baseline="0" dirty="0">
                          <a:ln>
                            <a:noFill/>
                          </a:ln>
                          <a:solidFill>
                            <a:schemeClr val="tx1"/>
                          </a:solidFill>
                          <a:effectLst/>
                          <a:latin typeface="HGP創英角ｺﾞｼｯｸUB" pitchFamily="50" charset="-128"/>
                          <a:ea typeface="HGP創英角ｺﾞｼｯｸUB" pitchFamily="50" charset="-128"/>
                        </a:rPr>
                        <a:t>練馬まつり</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40000"/>
                        </a:lnSpc>
                        <a:spcBef>
                          <a:spcPct val="20000"/>
                        </a:spcBef>
                        <a:spcAft>
                          <a:spcPct val="0"/>
                        </a:spcAft>
                        <a:buClrTx/>
                        <a:buSzTx/>
                        <a:buFontTx/>
                        <a:buNone/>
                        <a:tabLst/>
                      </a:pPr>
                      <a:endParaRPr kumimoji="1" lang="ja-JP" altLang="ja-JP" sz="1000" b="0" i="0" u="none" strike="noStrike" cap="none" normalizeH="0" baseline="0" dirty="0">
                        <a:ln>
                          <a:noFill/>
                        </a:ln>
                        <a:solidFill>
                          <a:srgbClr val="FF0000"/>
                        </a:solidFill>
                        <a:effectLst/>
                        <a:latin typeface="HGP創英角ｺﾞｼｯｸUB" pitchFamily="50" charset="-128"/>
                        <a:ea typeface="HGP創英角ｺﾞｼｯｸUB" pitchFamily="50" charset="-128"/>
                      </a:endParaRP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40000"/>
                        </a:lnSpc>
                        <a:spcBef>
                          <a:spcPct val="20000"/>
                        </a:spcBef>
                        <a:spcAft>
                          <a:spcPct val="0"/>
                        </a:spcAft>
                        <a:buClrTx/>
                        <a:buSzTx/>
                        <a:buFontTx/>
                        <a:buNone/>
                        <a:tabLst/>
                      </a:pPr>
                      <a:endParaRPr kumimoji="1" lang="ja-JP" altLang="en-US" sz="1000" b="0" i="0" u="none" strike="noStrike" cap="none" normalizeH="0" baseline="0" dirty="0">
                        <a:ln>
                          <a:noFill/>
                        </a:ln>
                        <a:solidFill>
                          <a:schemeClr val="tx1"/>
                        </a:solidFill>
                        <a:effectLst/>
                        <a:latin typeface="HGP創英角ｺﾞｼｯｸUB" pitchFamily="50" charset="-128"/>
                        <a:ea typeface="HGP創英角ｺﾞｼｯｸUB" pitchFamily="50" charset="-128"/>
                      </a:endParaRP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40000"/>
                        </a:lnSpc>
                        <a:spcBef>
                          <a:spcPct val="20000"/>
                        </a:spcBef>
                        <a:spcAft>
                          <a:spcPct val="0"/>
                        </a:spcAft>
                        <a:buClrTx/>
                        <a:buSzTx/>
                        <a:buFontTx/>
                        <a:buNone/>
                        <a:tabLst/>
                      </a:pPr>
                      <a:endParaRPr kumimoji="1" lang="ja-JP" altLang="ja-JP" sz="1000" b="0" i="0" u="none" strike="noStrike" cap="none" normalizeH="0" baseline="0" dirty="0">
                        <a:ln>
                          <a:noFill/>
                        </a:ln>
                        <a:solidFill>
                          <a:schemeClr val="tx1"/>
                        </a:solidFill>
                        <a:effectLst/>
                        <a:latin typeface="HGP創英角ｺﾞｼｯｸUB" pitchFamily="50" charset="-128"/>
                        <a:ea typeface="HGP創英角ｺﾞｼｯｸUB" pitchFamily="50" charset="-128"/>
                      </a:endParaRP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04800">
                <a:tc vMerge="1">
                  <a:txBody>
                    <a:bodyPr/>
                    <a:lstStyle/>
                    <a:p>
                      <a:pPr marL="0" marR="0" lvl="0" indent="0" algn="l" defTabSz="914400" rtl="0" eaLnBrk="1" fontAlgn="base" latinLnBrk="0" hangingPunct="1">
                        <a:lnSpc>
                          <a:spcPct val="140000"/>
                        </a:lnSpc>
                        <a:spcBef>
                          <a:spcPct val="20000"/>
                        </a:spcBef>
                        <a:spcAft>
                          <a:spcPct val="0"/>
                        </a:spcAft>
                        <a:buClrTx/>
                        <a:buSzTx/>
                        <a:buFontTx/>
                        <a:buNone/>
                        <a:tabLst/>
                      </a:pPr>
                      <a:endParaRPr kumimoji="1" lang="ja-JP" altLang="en-US" sz="900" b="0" i="0" u="none" strike="noStrike" cap="none" normalizeH="0" baseline="0" dirty="0">
                        <a:ln>
                          <a:noFill/>
                        </a:ln>
                        <a:solidFill>
                          <a:schemeClr val="tx1"/>
                        </a:solidFill>
                        <a:effectLst/>
                        <a:latin typeface="HGP創英角ｺﾞｼｯｸUB" pitchFamily="50" charset="-128"/>
                        <a:ea typeface="HGP創英角ｺﾞｼｯｸUB" pitchFamily="50" charset="-128"/>
                      </a:endParaRP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40000"/>
                        </a:lnSpc>
                        <a:spcBef>
                          <a:spcPct val="20000"/>
                        </a:spcBef>
                        <a:spcAft>
                          <a:spcPct val="0"/>
                        </a:spcAft>
                        <a:buClrTx/>
                        <a:buSzTx/>
                        <a:buFontTx/>
                        <a:buNone/>
                        <a:tabLst/>
                        <a:defRPr/>
                      </a:pPr>
                      <a:r>
                        <a:rPr kumimoji="1" lang="ja-JP" altLang="en-US" sz="1000" b="0" i="0" u="none" strike="noStrike" cap="none" normalizeH="0" baseline="0" dirty="0">
                          <a:ln>
                            <a:noFill/>
                          </a:ln>
                          <a:solidFill>
                            <a:schemeClr val="tx1"/>
                          </a:solidFill>
                          <a:effectLst/>
                          <a:latin typeface="HGP創英角ｺﾞｼｯｸUB" pitchFamily="50" charset="-128"/>
                          <a:ea typeface="HGP創英角ｺﾞｼｯｸUB" pitchFamily="50" charset="-128"/>
                        </a:rPr>
                        <a:t>その他関係都市等イベント</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40000"/>
                        </a:lnSpc>
                        <a:spcBef>
                          <a:spcPct val="20000"/>
                        </a:spcBef>
                        <a:spcAft>
                          <a:spcPct val="0"/>
                        </a:spcAft>
                        <a:buClrTx/>
                        <a:buSzTx/>
                        <a:buFontTx/>
                        <a:buNone/>
                        <a:tabLst/>
                      </a:pPr>
                      <a:endParaRPr kumimoji="1" lang="ja-JP" altLang="ja-JP" sz="1000" b="0" i="0" u="none" strike="noStrike" cap="none" normalizeH="0" baseline="0" dirty="0">
                        <a:ln>
                          <a:noFill/>
                        </a:ln>
                        <a:solidFill>
                          <a:srgbClr val="FF0000"/>
                        </a:solidFill>
                        <a:effectLst/>
                        <a:latin typeface="HGP創英角ｺﾞｼｯｸUB" pitchFamily="50" charset="-128"/>
                        <a:ea typeface="HGP創英角ｺﾞｼｯｸUB" pitchFamily="50" charset="-128"/>
                      </a:endParaRP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40000"/>
                        </a:lnSpc>
                        <a:spcBef>
                          <a:spcPct val="20000"/>
                        </a:spcBef>
                        <a:spcAft>
                          <a:spcPct val="0"/>
                        </a:spcAft>
                        <a:buClrTx/>
                        <a:buSzTx/>
                        <a:buFontTx/>
                        <a:buNone/>
                        <a:tabLst/>
                      </a:pPr>
                      <a:endParaRPr kumimoji="1" lang="ja-JP" altLang="en-US" sz="1000" b="0" i="0" u="none" strike="noStrike" cap="none" normalizeH="0" baseline="0" dirty="0">
                        <a:ln>
                          <a:noFill/>
                        </a:ln>
                        <a:solidFill>
                          <a:schemeClr val="tx1"/>
                        </a:solidFill>
                        <a:effectLst/>
                        <a:latin typeface="HGP創英角ｺﾞｼｯｸUB" pitchFamily="50" charset="-128"/>
                        <a:ea typeface="HGP創英角ｺﾞｼｯｸUB" pitchFamily="50" charset="-128"/>
                      </a:endParaRP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40000"/>
                        </a:lnSpc>
                        <a:spcBef>
                          <a:spcPct val="20000"/>
                        </a:spcBef>
                        <a:spcAft>
                          <a:spcPct val="0"/>
                        </a:spcAft>
                        <a:buClrTx/>
                        <a:buSzTx/>
                        <a:buFontTx/>
                        <a:buNone/>
                        <a:tabLst/>
                      </a:pPr>
                      <a:endParaRPr kumimoji="1" lang="ja-JP" altLang="ja-JP" sz="1000" b="0" i="0" u="none" strike="noStrike" cap="none" normalizeH="0" baseline="0" dirty="0">
                        <a:ln>
                          <a:noFill/>
                        </a:ln>
                        <a:solidFill>
                          <a:schemeClr val="tx1"/>
                        </a:solidFill>
                        <a:effectLst/>
                        <a:latin typeface="HGP創英角ｺﾞｼｯｸUB" pitchFamily="50" charset="-128"/>
                        <a:ea typeface="HGP創英角ｺﾞｼｯｸUB" pitchFamily="50" charset="-128"/>
                      </a:endParaRP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1"/>
                    </a:solidFill>
                  </a:tcPr>
                </a:tc>
                <a:extLst>
                  <a:ext uri="{0D108BD9-81ED-4DB2-BD59-A6C34878D82A}">
                    <a16:rowId xmlns:a16="http://schemas.microsoft.com/office/drawing/2014/main" val="3294655456"/>
                  </a:ext>
                </a:extLst>
              </a:tr>
            </a:tbl>
          </a:graphicData>
        </a:graphic>
      </p:graphicFrame>
      <p:graphicFrame>
        <p:nvGraphicFramePr>
          <p:cNvPr id="2303" name="Group 255"/>
          <p:cNvGraphicFramePr>
            <a:graphicFrameLocks noGrp="1"/>
          </p:cNvGraphicFramePr>
          <p:nvPr>
            <p:extLst>
              <p:ext uri="{D42A27DB-BD31-4B8C-83A1-F6EECF244321}">
                <p14:modId xmlns:p14="http://schemas.microsoft.com/office/powerpoint/2010/main" val="1704353802"/>
              </p:ext>
            </p:extLst>
          </p:nvPr>
        </p:nvGraphicFramePr>
        <p:xfrm>
          <a:off x="480589" y="8232027"/>
          <a:ext cx="5891213" cy="275020"/>
        </p:xfrm>
        <a:graphic>
          <a:graphicData uri="http://schemas.openxmlformats.org/drawingml/2006/table">
            <a:tbl>
              <a:tblPr/>
              <a:tblGrid>
                <a:gridCol w="1290942">
                  <a:extLst>
                    <a:ext uri="{9D8B030D-6E8A-4147-A177-3AD203B41FA5}">
                      <a16:colId xmlns:a16="http://schemas.microsoft.com/office/drawing/2014/main" val="20000"/>
                    </a:ext>
                  </a:extLst>
                </a:gridCol>
                <a:gridCol w="4600271">
                  <a:extLst>
                    <a:ext uri="{9D8B030D-6E8A-4147-A177-3AD203B41FA5}">
                      <a16:colId xmlns:a16="http://schemas.microsoft.com/office/drawing/2014/main" val="20001"/>
                    </a:ext>
                  </a:extLst>
                </a:gridCol>
              </a:tblGrid>
              <a:tr h="270158">
                <a:tc>
                  <a:txBody>
                    <a:bodyPr/>
                    <a:lstStyle/>
                    <a:p>
                      <a:pPr marL="0" marR="0" lvl="0" indent="0" algn="ctr" defTabSz="914400" rtl="0" eaLnBrk="1" fontAlgn="base" latinLnBrk="0" hangingPunct="1">
                        <a:lnSpc>
                          <a:spcPct val="14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HGP創英角ｺﾞｼｯｸUB" pitchFamily="50" charset="-128"/>
                          <a:ea typeface="HGP創英角ｺﾞｼｯｸUB" pitchFamily="50" charset="-128"/>
                        </a:rPr>
                        <a:t>出展内容出展品</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20000"/>
                        </a:lnSpc>
                        <a:spcBef>
                          <a:spcPct val="20000"/>
                        </a:spcBef>
                        <a:spcAft>
                          <a:spcPct val="0"/>
                        </a:spcAft>
                        <a:buClrTx/>
                        <a:buSzTx/>
                        <a:buFontTx/>
                        <a:buNone/>
                        <a:tabLst/>
                      </a:pPr>
                      <a:endParaRPr kumimoji="1" lang="ja-JP" altLang="ja-JP" sz="1000" b="0" i="0" u="none" strike="noStrike" cap="none" normalizeH="0" baseline="0" dirty="0">
                        <a:ln>
                          <a:noFill/>
                        </a:ln>
                        <a:solidFill>
                          <a:schemeClr val="tx1"/>
                        </a:solidFill>
                        <a:effectLst/>
                        <a:latin typeface="HGP創英角ｺﾞｼｯｸUB" pitchFamily="50" charset="-128"/>
                        <a:ea typeface="HGP創英角ｺﾞｼｯｸUB" pitchFamily="50" charset="-128"/>
                      </a:endParaRP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bl>
          </a:graphicData>
        </a:graphic>
      </p:graphicFrame>
      <p:sp>
        <p:nvSpPr>
          <p:cNvPr id="2299" name="Line 251"/>
          <p:cNvSpPr>
            <a:spLocks noChangeShapeType="1"/>
          </p:cNvSpPr>
          <p:nvPr/>
        </p:nvSpPr>
        <p:spPr bwMode="auto">
          <a:xfrm>
            <a:off x="1773238" y="6681465"/>
            <a:ext cx="4587875" cy="0"/>
          </a:xfrm>
          <a:prstGeom prst="line">
            <a:avLst/>
          </a:prstGeom>
          <a:noFill/>
          <a:ln w="12700">
            <a:solidFill>
              <a:schemeClr val="tx1"/>
            </a:solidFill>
            <a:prstDash val="dash"/>
            <a:round/>
            <a:headEnd/>
            <a:tailEnd/>
          </a:ln>
          <a:effectLst/>
        </p:spPr>
        <p:txBody>
          <a:bodyPr/>
          <a:lstStyle/>
          <a:p>
            <a:endParaRPr lang="ja-JP" altLang="en-US"/>
          </a:p>
        </p:txBody>
      </p:sp>
      <p:sp>
        <p:nvSpPr>
          <p:cNvPr id="2304" name="Text Box 256"/>
          <p:cNvSpPr txBox="1">
            <a:spLocks noChangeArrowheads="1"/>
          </p:cNvSpPr>
          <p:nvPr/>
        </p:nvSpPr>
        <p:spPr bwMode="auto">
          <a:xfrm>
            <a:off x="396875" y="8542207"/>
            <a:ext cx="5136342" cy="646331"/>
          </a:xfrm>
          <a:prstGeom prst="rect">
            <a:avLst/>
          </a:prstGeom>
          <a:noFill/>
          <a:ln w="9525">
            <a:noFill/>
            <a:miter lim="800000"/>
            <a:headEnd/>
            <a:tailEnd/>
          </a:ln>
          <a:effectLst/>
        </p:spPr>
        <p:txBody>
          <a:bodyPr wrap="none">
            <a:spAutoFit/>
          </a:bodyPr>
          <a:lstStyle/>
          <a:p>
            <a:r>
              <a:rPr lang="en-US" altLang="ja-JP" sz="900" dirty="0">
                <a:latin typeface="HGP創英角ｺﾞｼｯｸUB" pitchFamily="50" charset="-128"/>
                <a:ea typeface="HGP創英角ｺﾞｼｯｸUB" pitchFamily="50" charset="-128"/>
              </a:rPr>
              <a:t>【</a:t>
            </a:r>
            <a:r>
              <a:rPr lang="ja-JP" altLang="en-US" sz="900" dirty="0">
                <a:latin typeface="HGP創英角ｺﾞｼｯｸUB" pitchFamily="50" charset="-128"/>
                <a:ea typeface="HGP創英角ｺﾞｼｯｸUB" pitchFamily="50" charset="-128"/>
              </a:rPr>
              <a:t>留意事項</a:t>
            </a:r>
            <a:r>
              <a:rPr lang="en-US" altLang="ja-JP" sz="900" dirty="0">
                <a:latin typeface="HGP創英角ｺﾞｼｯｸUB" pitchFamily="50" charset="-128"/>
                <a:ea typeface="HGP創英角ｺﾞｼｯｸUB" pitchFamily="50" charset="-128"/>
              </a:rPr>
              <a:t>】</a:t>
            </a:r>
          </a:p>
          <a:p>
            <a:r>
              <a:rPr lang="ja-JP" altLang="en-US" sz="900" dirty="0">
                <a:latin typeface="HGP創英角ｺﾞｼｯｸUB" pitchFamily="50" charset="-128"/>
                <a:ea typeface="HGP創英角ｺﾞｼｯｸUB" pitchFamily="50" charset="-128"/>
              </a:rPr>
              <a:t>　（１）　こちらは申し込み票ですので出展を確約するものではございません。結果は後日連絡いたします。</a:t>
            </a:r>
          </a:p>
          <a:p>
            <a:r>
              <a:rPr lang="ja-JP" altLang="en-US" sz="900" dirty="0">
                <a:latin typeface="HGP創英角ｺﾞｼｯｸUB" pitchFamily="50" charset="-128"/>
                <a:ea typeface="HGP創英角ｺﾞｼｯｸUB" pitchFamily="50" charset="-128"/>
              </a:rPr>
              <a:t>　（２）　提出期限：</a:t>
            </a:r>
            <a:r>
              <a:rPr lang="ja-JP" altLang="en-US" sz="900" u="sng" dirty="0">
                <a:latin typeface="HGP創英角ｺﾞｼｯｸUB" pitchFamily="50" charset="-128"/>
                <a:ea typeface="HGP創英角ｺﾞｼｯｸUB" pitchFamily="50" charset="-128"/>
              </a:rPr>
              <a:t>令和８</a:t>
            </a:r>
            <a:r>
              <a:rPr lang="ja-JP" altLang="en-US" sz="900" b="1" u="sng" dirty="0">
                <a:latin typeface="HGP創英角ｺﾞｼｯｸUB" pitchFamily="50" charset="-128"/>
                <a:ea typeface="HGP創英角ｺﾞｼｯｸUB" pitchFamily="50" charset="-128"/>
              </a:rPr>
              <a:t>年</a:t>
            </a:r>
            <a:r>
              <a:rPr lang="en-US" altLang="ja-JP" sz="900" b="1" u="sng" dirty="0">
                <a:latin typeface="HGP創英角ｺﾞｼｯｸUB" pitchFamily="50" charset="-128"/>
                <a:ea typeface="HGP創英角ｺﾞｼｯｸUB" pitchFamily="50" charset="-128"/>
              </a:rPr>
              <a:t>7</a:t>
            </a:r>
            <a:r>
              <a:rPr lang="ja-JP" altLang="en-US" sz="900" b="1" u="sng" dirty="0">
                <a:latin typeface="HGP創英角ｺﾞｼｯｸUB" pitchFamily="50" charset="-128"/>
                <a:ea typeface="HGP創英角ｺﾞｼｯｸUB" pitchFamily="50" charset="-128"/>
              </a:rPr>
              <a:t>月</a:t>
            </a:r>
            <a:r>
              <a:rPr lang="en-US" altLang="ja-JP" sz="900" b="1" u="sng" dirty="0">
                <a:latin typeface="HGP創英角ｺﾞｼｯｸUB" pitchFamily="50" charset="-128"/>
                <a:ea typeface="HGP創英角ｺﾞｼｯｸUB" pitchFamily="50" charset="-128"/>
              </a:rPr>
              <a:t>13</a:t>
            </a:r>
            <a:r>
              <a:rPr lang="ja-JP" altLang="en-US" sz="900" b="1" u="sng" dirty="0">
                <a:latin typeface="HGP創英角ｺﾞｼｯｸUB" pitchFamily="50" charset="-128"/>
                <a:ea typeface="HGP創英角ｺﾞｼｯｸUB" pitchFamily="50" charset="-128"/>
              </a:rPr>
              <a:t>日（月）必着</a:t>
            </a:r>
            <a:r>
              <a:rPr lang="ja-JP" altLang="en-US" sz="900" b="1" dirty="0">
                <a:latin typeface="HGP創英角ｺﾞｼｯｸUB" pitchFamily="50" charset="-128"/>
                <a:ea typeface="HGP創英角ｺﾞｼｯｸUB" pitchFamily="50" charset="-128"/>
              </a:rPr>
              <a:t>　（暴力団排除の誓約書も併せてご提出ください）</a:t>
            </a:r>
          </a:p>
          <a:p>
            <a:r>
              <a:rPr lang="ja-JP" altLang="en-US" sz="900" dirty="0">
                <a:latin typeface="HGP創英角ｺﾞｼｯｸUB" pitchFamily="50" charset="-128"/>
                <a:ea typeface="HGP創英角ｺﾞｼｯｸUB" pitchFamily="50" charset="-128"/>
              </a:rPr>
              <a:t>　（３）　提出方法：郵送又は窓口持参にてご回答ください。（</a:t>
            </a:r>
            <a:r>
              <a:rPr lang="en-US" altLang="ja-JP" sz="900" dirty="0">
                <a:latin typeface="HGP創英角ｺﾞｼｯｸUB" pitchFamily="50" charset="-128"/>
                <a:ea typeface="HGP創英角ｺﾞｼｯｸUB" pitchFamily="50" charset="-128"/>
              </a:rPr>
              <a:t>FAX</a:t>
            </a:r>
            <a:r>
              <a:rPr lang="ja-JP" altLang="en-US" sz="900" dirty="0">
                <a:latin typeface="HGP創英角ｺﾞｼｯｸUB" pitchFamily="50" charset="-128"/>
                <a:ea typeface="HGP創英角ｺﾞｼｯｸUB" pitchFamily="50" charset="-128"/>
              </a:rPr>
              <a:t>可）</a:t>
            </a:r>
          </a:p>
        </p:txBody>
      </p:sp>
      <p:sp>
        <p:nvSpPr>
          <p:cNvPr id="2305" name="Text Box 257"/>
          <p:cNvSpPr txBox="1">
            <a:spLocks noChangeArrowheads="1"/>
          </p:cNvSpPr>
          <p:nvPr/>
        </p:nvSpPr>
        <p:spPr bwMode="auto">
          <a:xfrm>
            <a:off x="548680" y="9359769"/>
            <a:ext cx="5089855" cy="507831"/>
          </a:xfrm>
          <a:prstGeom prst="rect">
            <a:avLst/>
          </a:prstGeom>
          <a:noFill/>
          <a:ln w="9525">
            <a:noFill/>
            <a:miter lim="800000"/>
            <a:headEnd/>
            <a:tailEnd/>
          </a:ln>
          <a:effectLst/>
        </p:spPr>
        <p:txBody>
          <a:bodyPr wrap="none">
            <a:spAutoFit/>
          </a:bodyPr>
          <a:lstStyle/>
          <a:p>
            <a:r>
              <a:rPr lang="ja-JP" altLang="en-US" sz="900" dirty="0">
                <a:latin typeface="HGP創英角ｺﾞｼｯｸUB" pitchFamily="50" charset="-128"/>
                <a:ea typeface="HGP創英角ｺﾞｼｯｸUB" pitchFamily="50" charset="-128"/>
              </a:rPr>
              <a:t>姉妹都市等における観光物産展実行委員会事務局　上田市産業振興部商工課内　担当　半田・</a:t>
            </a:r>
            <a:r>
              <a:rPr lang="ja-JP" altLang="en-US" sz="900" u="sng" dirty="0">
                <a:latin typeface="HGP創英角ｺﾞｼｯｸUB" pitchFamily="50" charset="-128"/>
                <a:ea typeface="HGP創英角ｺﾞｼｯｸUB" pitchFamily="50" charset="-128"/>
              </a:rPr>
              <a:t>南波</a:t>
            </a:r>
            <a:endParaRPr lang="en-US" altLang="ja-JP" sz="900" u="sng" dirty="0">
              <a:latin typeface="HGP創英角ｺﾞｼｯｸUB" pitchFamily="50" charset="-128"/>
              <a:ea typeface="HGP創英角ｺﾞｼｯｸUB" pitchFamily="50" charset="-128"/>
            </a:endParaRPr>
          </a:p>
          <a:p>
            <a:r>
              <a:rPr lang="ja-JP" altLang="en-US" sz="900" dirty="0">
                <a:latin typeface="HGP創英角ｺﾞｼｯｸUB" pitchFamily="50" charset="-128"/>
                <a:ea typeface="HGP創英角ｺﾞｼｯｸUB" pitchFamily="50" charset="-128"/>
              </a:rPr>
              <a:t>〒</a:t>
            </a:r>
            <a:r>
              <a:rPr lang="en-US" altLang="ja-JP" sz="900" dirty="0">
                <a:latin typeface="HGP創英角ｺﾞｼｯｸUB" pitchFamily="50" charset="-128"/>
                <a:ea typeface="HGP創英角ｺﾞｼｯｸUB" pitchFamily="50" charset="-128"/>
              </a:rPr>
              <a:t>386-8601</a:t>
            </a:r>
            <a:r>
              <a:rPr lang="ja-JP" altLang="en-US" sz="900" dirty="0">
                <a:latin typeface="HGP創英角ｺﾞｼｯｸUB" pitchFamily="50" charset="-128"/>
                <a:ea typeface="HGP創英角ｺﾞｼｯｸUB" pitchFamily="50" charset="-128"/>
              </a:rPr>
              <a:t>　上田市大手</a:t>
            </a:r>
            <a:r>
              <a:rPr lang="en-US" altLang="ja-JP" sz="900" dirty="0">
                <a:latin typeface="HGP創英角ｺﾞｼｯｸUB" pitchFamily="50" charset="-128"/>
                <a:ea typeface="HGP創英角ｺﾞｼｯｸUB" pitchFamily="50" charset="-128"/>
              </a:rPr>
              <a:t>1-11-16</a:t>
            </a:r>
            <a:r>
              <a:rPr lang="ja-JP" altLang="en-US" sz="900" dirty="0">
                <a:latin typeface="HGP創英角ｺﾞｼｯｸUB" pitchFamily="50" charset="-128"/>
                <a:ea typeface="HGP創英角ｺﾞｼｯｸUB" pitchFamily="50" charset="-128"/>
              </a:rPr>
              <a:t>　ＴＥＬ：</a:t>
            </a:r>
            <a:r>
              <a:rPr lang="en-US" altLang="ja-JP" sz="900" dirty="0">
                <a:latin typeface="HGP創英角ｺﾞｼｯｸUB" pitchFamily="50" charset="-128"/>
                <a:ea typeface="HGP創英角ｺﾞｼｯｸUB" pitchFamily="50" charset="-128"/>
              </a:rPr>
              <a:t>0268-23-5395</a:t>
            </a:r>
            <a:r>
              <a:rPr lang="ja-JP" altLang="en-US" sz="900" dirty="0">
                <a:latin typeface="HGP創英角ｺﾞｼｯｸUB" pitchFamily="50" charset="-128"/>
                <a:ea typeface="HGP創英角ｺﾞｼｯｸUB" pitchFamily="50" charset="-128"/>
              </a:rPr>
              <a:t>　ＦＡＸ：</a:t>
            </a:r>
            <a:r>
              <a:rPr lang="en-US" altLang="ja-JP" sz="900" dirty="0">
                <a:latin typeface="HGP創英角ｺﾞｼｯｸUB" pitchFamily="50" charset="-128"/>
                <a:ea typeface="HGP創英角ｺﾞｼｯｸUB" pitchFamily="50" charset="-128"/>
              </a:rPr>
              <a:t>0268-23-5246</a:t>
            </a:r>
          </a:p>
          <a:p>
            <a:r>
              <a:rPr lang="en-US" altLang="ja-JP" sz="900" dirty="0">
                <a:latin typeface="HGP創英角ｺﾞｼｯｸUB" pitchFamily="50" charset="-128"/>
                <a:ea typeface="HGP創英角ｺﾞｼｯｸUB" pitchFamily="50" charset="-128"/>
              </a:rPr>
              <a:t>E-mail</a:t>
            </a:r>
            <a:r>
              <a:rPr lang="ja-JP" altLang="en-US" sz="900" dirty="0">
                <a:latin typeface="HGP創英角ｺﾞｼｯｸUB" pitchFamily="50" charset="-128"/>
                <a:ea typeface="HGP創英角ｺﾞｼｯｸUB" pitchFamily="50" charset="-128"/>
              </a:rPr>
              <a:t>：</a:t>
            </a:r>
            <a:r>
              <a:rPr lang="en-US" altLang="ja-JP" sz="900" dirty="0">
                <a:latin typeface="HGP創英角ｺﾞｼｯｸUB" pitchFamily="50" charset="-128"/>
                <a:ea typeface="HGP創英角ｺﾞｼｯｸUB" pitchFamily="50" charset="-128"/>
              </a:rPr>
              <a:t>shoko@city.ueda.nagano.jp</a:t>
            </a:r>
          </a:p>
        </p:txBody>
      </p:sp>
      <p:sp>
        <p:nvSpPr>
          <p:cNvPr id="2306" name="Line 258"/>
          <p:cNvSpPr>
            <a:spLocks noChangeShapeType="1"/>
          </p:cNvSpPr>
          <p:nvPr/>
        </p:nvSpPr>
        <p:spPr bwMode="auto">
          <a:xfrm>
            <a:off x="476250" y="9359769"/>
            <a:ext cx="5894388" cy="0"/>
          </a:xfrm>
          <a:prstGeom prst="line">
            <a:avLst/>
          </a:prstGeom>
          <a:noFill/>
          <a:ln w="12700">
            <a:solidFill>
              <a:schemeClr val="tx1"/>
            </a:solidFill>
            <a:round/>
            <a:headEnd/>
            <a:tailEnd/>
          </a:ln>
          <a:effectLst/>
        </p:spPr>
        <p:txBody>
          <a:bodyPr/>
          <a:lstStyle/>
          <a:p>
            <a:endParaRPr lang="ja-JP" altLang="en-US"/>
          </a:p>
        </p:txBody>
      </p:sp>
      <p:sp>
        <p:nvSpPr>
          <p:cNvPr id="2307" name="Text Box 259"/>
          <p:cNvSpPr txBox="1">
            <a:spLocks noChangeArrowheads="1"/>
          </p:cNvSpPr>
          <p:nvPr/>
        </p:nvSpPr>
        <p:spPr bwMode="auto">
          <a:xfrm>
            <a:off x="404813" y="9147044"/>
            <a:ext cx="755650" cy="228600"/>
          </a:xfrm>
          <a:prstGeom prst="rect">
            <a:avLst/>
          </a:prstGeom>
          <a:noFill/>
          <a:ln w="9525">
            <a:noFill/>
            <a:miter lim="800000"/>
            <a:headEnd/>
            <a:tailEnd/>
          </a:ln>
          <a:effectLst/>
        </p:spPr>
        <p:txBody>
          <a:bodyPr wrap="none">
            <a:spAutoFit/>
          </a:bodyPr>
          <a:lstStyle/>
          <a:p>
            <a:r>
              <a:rPr lang="ja-JP" altLang="en-US" sz="900" b="1">
                <a:latin typeface="HGP創英角ｺﾞｼｯｸUB" pitchFamily="50" charset="-128"/>
                <a:ea typeface="HGP創英角ｺﾞｼｯｸUB" pitchFamily="50" charset="-128"/>
              </a:rPr>
              <a:t>本件取扱先</a:t>
            </a:r>
          </a:p>
        </p:txBody>
      </p:sp>
      <p:sp>
        <p:nvSpPr>
          <p:cNvPr id="2316" name="Line 268"/>
          <p:cNvSpPr>
            <a:spLocks noChangeShapeType="1"/>
          </p:cNvSpPr>
          <p:nvPr/>
        </p:nvSpPr>
        <p:spPr bwMode="auto">
          <a:xfrm>
            <a:off x="1758950" y="5880844"/>
            <a:ext cx="4587875" cy="0"/>
          </a:xfrm>
          <a:prstGeom prst="line">
            <a:avLst/>
          </a:prstGeom>
          <a:noFill/>
          <a:ln w="12700">
            <a:solidFill>
              <a:schemeClr val="tx1"/>
            </a:solidFill>
            <a:prstDash val="dash"/>
            <a:round/>
            <a:headEnd/>
            <a:tailEnd/>
          </a:ln>
          <a:effectLst/>
        </p:spPr>
        <p:txBody>
          <a:bodyPr/>
          <a:lstStyle/>
          <a:p>
            <a:endParaRPr lang="ja-JP" altLang="en-US"/>
          </a:p>
        </p:txBody>
      </p:sp>
      <p:sp>
        <p:nvSpPr>
          <p:cNvPr id="2318" name="Text Box 270"/>
          <p:cNvSpPr txBox="1">
            <a:spLocks noChangeArrowheads="1"/>
          </p:cNvSpPr>
          <p:nvPr/>
        </p:nvSpPr>
        <p:spPr bwMode="auto">
          <a:xfrm>
            <a:off x="1766888" y="5660504"/>
            <a:ext cx="552450" cy="228600"/>
          </a:xfrm>
          <a:prstGeom prst="rect">
            <a:avLst/>
          </a:prstGeom>
          <a:noFill/>
          <a:ln w="9525">
            <a:noFill/>
            <a:miter lim="800000"/>
            <a:headEnd/>
            <a:tailEnd/>
          </a:ln>
          <a:effectLst/>
        </p:spPr>
        <p:txBody>
          <a:bodyPr wrap="none">
            <a:spAutoFit/>
          </a:bodyPr>
          <a:lstStyle/>
          <a:p>
            <a:r>
              <a:rPr lang="ja-JP" altLang="en-US" sz="900" dirty="0">
                <a:latin typeface="HGP創英角ｺﾞｼｯｸUB" pitchFamily="50" charset="-128"/>
                <a:ea typeface="HGP創英角ｺﾞｼｯｸUB" pitchFamily="50" charset="-128"/>
              </a:rPr>
              <a:t>フリガナ</a:t>
            </a:r>
          </a:p>
        </p:txBody>
      </p:sp>
      <p:sp>
        <p:nvSpPr>
          <p:cNvPr id="21" name="Line 251"/>
          <p:cNvSpPr>
            <a:spLocks noChangeShapeType="1"/>
          </p:cNvSpPr>
          <p:nvPr/>
        </p:nvSpPr>
        <p:spPr bwMode="auto">
          <a:xfrm>
            <a:off x="1772816" y="6464406"/>
            <a:ext cx="4587875" cy="0"/>
          </a:xfrm>
          <a:prstGeom prst="line">
            <a:avLst/>
          </a:prstGeom>
          <a:noFill/>
          <a:ln w="12700">
            <a:solidFill>
              <a:schemeClr val="tx1"/>
            </a:solidFill>
            <a:prstDash val="dash"/>
            <a:round/>
            <a:headEnd/>
            <a:tailEnd/>
          </a:ln>
          <a:effectLst/>
        </p:spPr>
        <p:txBody>
          <a:bodyPr/>
          <a:lstStyle/>
          <a:p>
            <a:endParaRPr lang="ja-JP" altLang="en-US"/>
          </a:p>
        </p:txBody>
      </p:sp>
      <p:sp>
        <p:nvSpPr>
          <p:cNvPr id="22" name="Text Box 119"/>
          <p:cNvSpPr txBox="1">
            <a:spLocks noChangeArrowheads="1"/>
          </p:cNvSpPr>
          <p:nvPr/>
        </p:nvSpPr>
        <p:spPr bwMode="auto">
          <a:xfrm>
            <a:off x="1772816" y="6441511"/>
            <a:ext cx="2720975" cy="228600"/>
          </a:xfrm>
          <a:prstGeom prst="rect">
            <a:avLst/>
          </a:prstGeom>
          <a:noFill/>
          <a:ln w="9525">
            <a:noFill/>
            <a:miter lim="800000"/>
            <a:headEnd/>
            <a:tailEnd/>
          </a:ln>
          <a:effectLst/>
        </p:spPr>
        <p:txBody>
          <a:bodyPr wrap="none">
            <a:spAutoFit/>
          </a:bodyPr>
          <a:lstStyle/>
          <a:p>
            <a:r>
              <a:rPr lang="ja-JP" altLang="en-US" sz="900" dirty="0">
                <a:latin typeface="HGP創英角ｺﾞｼｯｸUB" pitchFamily="50" charset="-128"/>
                <a:ea typeface="HGP創英角ｺﾞｼｯｸUB" pitchFamily="50" charset="-128"/>
              </a:rPr>
              <a:t>電話　　　　　　　　　　　　　　　　　　　　　　　　　　　ＦＡＸ</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2"/>
          <p:cNvSpPr txBox="1">
            <a:spLocks noChangeArrowheads="1"/>
          </p:cNvSpPr>
          <p:nvPr/>
        </p:nvSpPr>
        <p:spPr bwMode="auto">
          <a:xfrm>
            <a:off x="44450" y="57150"/>
            <a:ext cx="717550" cy="304800"/>
          </a:xfrm>
          <a:prstGeom prst="rect">
            <a:avLst/>
          </a:prstGeom>
          <a:noFill/>
          <a:ln w="9525">
            <a:noFill/>
            <a:miter lim="800000"/>
            <a:headEnd/>
            <a:tailEnd/>
          </a:ln>
          <a:effectLst/>
        </p:spPr>
        <p:txBody>
          <a:bodyPr wrap="none">
            <a:spAutoFit/>
          </a:bodyPr>
          <a:lstStyle/>
          <a:p>
            <a:r>
              <a:rPr lang="en-US" altLang="ja-JP" sz="1400">
                <a:latin typeface="HGP創英角ｺﾞｼｯｸUB" pitchFamily="50" charset="-128"/>
                <a:ea typeface="HGP創英角ｺﾞｼｯｸUB" pitchFamily="50" charset="-128"/>
              </a:rPr>
              <a:t>【</a:t>
            </a:r>
            <a:r>
              <a:rPr lang="ja-JP" altLang="en-US" sz="1400">
                <a:latin typeface="HGP創英角ｺﾞｼｯｸUB" pitchFamily="50" charset="-128"/>
                <a:ea typeface="HGP創英角ｺﾞｼｯｸUB" pitchFamily="50" charset="-128"/>
              </a:rPr>
              <a:t>裏面</a:t>
            </a:r>
            <a:r>
              <a:rPr lang="en-US" altLang="ja-JP" sz="1400">
                <a:latin typeface="HGP創英角ｺﾞｼｯｸUB" pitchFamily="50" charset="-128"/>
                <a:ea typeface="HGP創英角ｺﾞｼｯｸUB" pitchFamily="50" charset="-128"/>
              </a:rPr>
              <a:t>】</a:t>
            </a:r>
          </a:p>
        </p:txBody>
      </p:sp>
      <p:sp>
        <p:nvSpPr>
          <p:cNvPr id="3076" name="Text Box 4"/>
          <p:cNvSpPr txBox="1">
            <a:spLocks noChangeArrowheads="1"/>
          </p:cNvSpPr>
          <p:nvPr/>
        </p:nvSpPr>
        <p:spPr bwMode="auto">
          <a:xfrm>
            <a:off x="84242" y="704528"/>
            <a:ext cx="6789038" cy="6401753"/>
          </a:xfrm>
          <a:prstGeom prst="rect">
            <a:avLst/>
          </a:prstGeom>
          <a:noFill/>
          <a:ln w="9525">
            <a:noFill/>
            <a:miter lim="800000"/>
            <a:headEnd/>
            <a:tailEnd/>
          </a:ln>
          <a:effectLst/>
        </p:spPr>
        <p:txBody>
          <a:bodyPr wrap="none">
            <a:spAutoFit/>
          </a:bodyPr>
          <a:lstStyle/>
          <a:p>
            <a:r>
              <a:rPr lang="ja-JP" altLang="en-US" sz="1000" dirty="0">
                <a:latin typeface="HGP創英角ｺﾞｼｯｸUB" pitchFamily="50" charset="-128"/>
                <a:ea typeface="HGP創英角ｺﾞｼｯｸUB" pitchFamily="50" charset="-128"/>
              </a:rPr>
              <a:t>令和</a:t>
            </a:r>
            <a:r>
              <a:rPr lang="en-US" altLang="ja-JP" sz="1000" dirty="0">
                <a:latin typeface="HGP創英角ｺﾞｼｯｸUB" pitchFamily="50" charset="-128"/>
                <a:ea typeface="HGP創英角ｺﾞｼｯｸUB" pitchFamily="50" charset="-128"/>
              </a:rPr>
              <a:t>8</a:t>
            </a:r>
            <a:r>
              <a:rPr lang="ja-JP" altLang="en-US" sz="1000" dirty="0">
                <a:latin typeface="HGP創英角ｺﾞｼｯｸUB" pitchFamily="50" charset="-128"/>
                <a:ea typeface="HGP創英角ｺﾞｼｯｸUB" pitchFamily="50" charset="-128"/>
              </a:rPr>
              <a:t>年度姉妹都市等における観光物産展予定表　</a:t>
            </a:r>
          </a:p>
          <a:p>
            <a:endParaRPr lang="ja-JP" altLang="en-US" sz="1000" dirty="0">
              <a:latin typeface="HGP創英角ｺﾞｼｯｸUB" pitchFamily="50" charset="-128"/>
              <a:ea typeface="HGP創英角ｺﾞｼｯｸUB" pitchFamily="50" charset="-128"/>
            </a:endParaRPr>
          </a:p>
          <a:p>
            <a:endParaRPr lang="ja-JP" altLang="en-US" sz="1000" dirty="0">
              <a:latin typeface="HGP創英角ｺﾞｼｯｸUB" pitchFamily="50" charset="-128"/>
              <a:ea typeface="HGP創英角ｺﾞｼｯｸUB" pitchFamily="50" charset="-128"/>
            </a:endParaRPr>
          </a:p>
          <a:p>
            <a:endParaRPr lang="ja-JP" altLang="en-US" sz="1000" dirty="0">
              <a:latin typeface="HGP創英角ｺﾞｼｯｸUB" pitchFamily="50" charset="-128"/>
              <a:ea typeface="HGP創英角ｺﾞｼｯｸUB" pitchFamily="50" charset="-128"/>
            </a:endParaRPr>
          </a:p>
          <a:p>
            <a:endParaRPr lang="ja-JP" altLang="en-US" sz="1000" dirty="0">
              <a:latin typeface="HGP創英角ｺﾞｼｯｸUB" pitchFamily="50" charset="-128"/>
              <a:ea typeface="HGP創英角ｺﾞｼｯｸUB" pitchFamily="50" charset="-128"/>
            </a:endParaRPr>
          </a:p>
          <a:p>
            <a:endParaRPr lang="ja-JP" altLang="en-US" sz="1000" dirty="0">
              <a:latin typeface="HGP創英角ｺﾞｼｯｸUB" pitchFamily="50" charset="-128"/>
              <a:ea typeface="HGP創英角ｺﾞｼｯｸUB" pitchFamily="50" charset="-128"/>
            </a:endParaRPr>
          </a:p>
          <a:p>
            <a:endParaRPr lang="ja-JP" altLang="en-US" sz="1000" dirty="0">
              <a:latin typeface="HGP創英角ｺﾞｼｯｸUB" pitchFamily="50" charset="-128"/>
              <a:ea typeface="HGP創英角ｺﾞｼｯｸUB" pitchFamily="50" charset="-128"/>
            </a:endParaRPr>
          </a:p>
          <a:p>
            <a:endParaRPr lang="ja-JP" altLang="en-US" sz="1000" dirty="0">
              <a:latin typeface="HGP創英角ｺﾞｼｯｸUB" pitchFamily="50" charset="-128"/>
              <a:ea typeface="HGP創英角ｺﾞｼｯｸUB" pitchFamily="50" charset="-128"/>
            </a:endParaRPr>
          </a:p>
          <a:p>
            <a:endParaRPr lang="ja-JP" altLang="en-US" sz="1000" dirty="0">
              <a:latin typeface="HGP創英角ｺﾞｼｯｸUB" pitchFamily="50" charset="-128"/>
              <a:ea typeface="HGP創英角ｺﾞｼｯｸUB" pitchFamily="50" charset="-128"/>
            </a:endParaRPr>
          </a:p>
          <a:p>
            <a:endParaRPr lang="ja-JP" altLang="en-US" sz="1000" dirty="0">
              <a:latin typeface="HGP創英角ｺﾞｼｯｸUB" pitchFamily="50" charset="-128"/>
              <a:ea typeface="HGP創英角ｺﾞｼｯｸUB" pitchFamily="50" charset="-128"/>
            </a:endParaRPr>
          </a:p>
          <a:p>
            <a:endParaRPr lang="ja-JP" altLang="en-US" sz="1000" dirty="0">
              <a:latin typeface="HGP創英角ｺﾞｼｯｸUB" pitchFamily="50" charset="-128"/>
              <a:ea typeface="HGP創英角ｺﾞｼｯｸUB" pitchFamily="50" charset="-128"/>
            </a:endParaRPr>
          </a:p>
          <a:p>
            <a:endParaRPr lang="ja-JP" altLang="en-US" sz="1000" dirty="0">
              <a:latin typeface="HGP創英角ｺﾞｼｯｸUB" pitchFamily="50" charset="-128"/>
              <a:ea typeface="HGP創英角ｺﾞｼｯｸUB" pitchFamily="50" charset="-128"/>
            </a:endParaRPr>
          </a:p>
          <a:p>
            <a:endParaRPr lang="ja-JP" altLang="en-US" sz="1000" dirty="0">
              <a:latin typeface="HGP創英角ｺﾞｼｯｸUB" pitchFamily="50" charset="-128"/>
              <a:ea typeface="HGP創英角ｺﾞｼｯｸUB" pitchFamily="50" charset="-128"/>
            </a:endParaRPr>
          </a:p>
          <a:p>
            <a:endParaRPr lang="ja-JP" altLang="en-US" sz="1000" dirty="0">
              <a:latin typeface="HGP創英角ｺﾞｼｯｸUB" pitchFamily="50" charset="-128"/>
              <a:ea typeface="HGP創英角ｺﾞｼｯｸUB" pitchFamily="50" charset="-128"/>
            </a:endParaRPr>
          </a:p>
          <a:p>
            <a:endParaRPr lang="ja-JP" altLang="en-US" sz="1000" dirty="0">
              <a:latin typeface="HGP創英角ｺﾞｼｯｸUB" pitchFamily="50" charset="-128"/>
              <a:ea typeface="HGP創英角ｺﾞｼｯｸUB" pitchFamily="50" charset="-128"/>
            </a:endParaRPr>
          </a:p>
          <a:p>
            <a:endParaRPr lang="ja-JP" altLang="en-US" sz="1000" dirty="0">
              <a:latin typeface="HGP創英角ｺﾞｼｯｸUB" pitchFamily="50" charset="-128"/>
              <a:ea typeface="HGP創英角ｺﾞｼｯｸUB" pitchFamily="50" charset="-128"/>
            </a:endParaRPr>
          </a:p>
          <a:p>
            <a:endParaRPr lang="ja-JP" altLang="en-US" sz="1000" dirty="0">
              <a:latin typeface="HGP創英角ｺﾞｼｯｸUB" pitchFamily="50" charset="-128"/>
              <a:ea typeface="HGP創英角ｺﾞｼｯｸUB" pitchFamily="50" charset="-128"/>
            </a:endParaRPr>
          </a:p>
          <a:p>
            <a:r>
              <a:rPr lang="en-US" altLang="ja-JP" sz="1000" dirty="0">
                <a:latin typeface="HGP創英角ｺﾞｼｯｸUB" pitchFamily="50" charset="-128"/>
                <a:ea typeface="HGP創英角ｺﾞｼｯｸUB" pitchFamily="50" charset="-128"/>
              </a:rPr>
              <a:t>※</a:t>
            </a:r>
            <a:r>
              <a:rPr lang="ja-JP" altLang="en-US" sz="1000" dirty="0">
                <a:latin typeface="HGP創英角ｺﾞｼｯｸUB" pitchFamily="50" charset="-128"/>
                <a:ea typeface="HGP創英角ｺﾞｼｯｸUB" pitchFamily="50" charset="-128"/>
              </a:rPr>
              <a:t>上記の他、その他関係都市等からイベントへの招待があった場合には出展申し込み事業者に優先的にお声掛けします。</a:t>
            </a:r>
          </a:p>
          <a:p>
            <a:endParaRPr lang="ja-JP" altLang="en-US" sz="1000" dirty="0">
              <a:latin typeface="HGP創英角ｺﾞｼｯｸUB" pitchFamily="50" charset="-128"/>
              <a:ea typeface="HGP創英角ｺﾞｼｯｸUB" pitchFamily="50" charset="-128"/>
            </a:endParaRPr>
          </a:p>
          <a:p>
            <a:endParaRPr lang="ja-JP" altLang="en-US" sz="1000" dirty="0">
              <a:latin typeface="HGP創英角ｺﾞｼｯｸUB" pitchFamily="50" charset="-128"/>
              <a:ea typeface="HGP創英角ｺﾞｼｯｸUB" pitchFamily="50" charset="-128"/>
            </a:endParaRPr>
          </a:p>
          <a:p>
            <a:endParaRPr lang="ja-JP" altLang="en-US" sz="1000" dirty="0">
              <a:latin typeface="HGP創英角ｺﾞｼｯｸUB" pitchFamily="50" charset="-128"/>
              <a:ea typeface="HGP創英角ｺﾞｼｯｸUB" pitchFamily="50" charset="-128"/>
            </a:endParaRPr>
          </a:p>
          <a:p>
            <a:r>
              <a:rPr lang="ja-JP" altLang="en-US" sz="1000" dirty="0">
                <a:latin typeface="HGP創英角ｺﾞｼｯｸUB" pitchFamily="50" charset="-128"/>
                <a:ea typeface="HGP創英角ｺﾞｼｯｸUB" pitchFamily="50" charset="-128"/>
              </a:rPr>
              <a:t>　　　　出展経費の補助について</a:t>
            </a:r>
          </a:p>
          <a:p>
            <a:r>
              <a:rPr lang="ja-JP" altLang="en-US" sz="1000" dirty="0">
                <a:latin typeface="HGP創英角ｺﾞｼｯｸUB" pitchFamily="50" charset="-128"/>
                <a:ea typeface="HGP創英角ｺﾞｼｯｸUB" pitchFamily="50" charset="-128"/>
              </a:rPr>
              <a:t>　　　　　各観光物産展ごとに１事業者に対して次の内容で経費補助を行います。</a:t>
            </a:r>
          </a:p>
          <a:p>
            <a:r>
              <a:rPr lang="ja-JP" altLang="en-US" sz="1000" dirty="0">
                <a:latin typeface="HGP創英角ｺﾞｼｯｸUB" pitchFamily="50" charset="-128"/>
                <a:ea typeface="HGP創英角ｺﾞｼｯｸUB" pitchFamily="50" charset="-128"/>
              </a:rPr>
              <a:t>　　　　　なお、補助総額は１０万円を限度とします。</a:t>
            </a:r>
          </a:p>
          <a:p>
            <a:endParaRPr lang="ja-JP" altLang="en-US" sz="1000" dirty="0">
              <a:latin typeface="HGP創英角ｺﾞｼｯｸUB" pitchFamily="50" charset="-128"/>
              <a:ea typeface="HGP創英角ｺﾞｼｯｸUB" pitchFamily="50" charset="-128"/>
            </a:endParaRPr>
          </a:p>
          <a:p>
            <a:endParaRPr lang="ja-JP" altLang="en-US" sz="1000" dirty="0">
              <a:latin typeface="HGP創英角ｺﾞｼｯｸUB" pitchFamily="50" charset="-128"/>
              <a:ea typeface="HGP創英角ｺﾞｼｯｸUB" pitchFamily="50" charset="-128"/>
            </a:endParaRPr>
          </a:p>
          <a:p>
            <a:endParaRPr lang="ja-JP" altLang="en-US" sz="1000" dirty="0">
              <a:latin typeface="HGP創英角ｺﾞｼｯｸUB" pitchFamily="50" charset="-128"/>
              <a:ea typeface="HGP創英角ｺﾞｼｯｸUB" pitchFamily="50" charset="-128"/>
            </a:endParaRPr>
          </a:p>
          <a:p>
            <a:endParaRPr lang="ja-JP" altLang="en-US" sz="1000" dirty="0">
              <a:latin typeface="HGP創英角ｺﾞｼｯｸUB" pitchFamily="50" charset="-128"/>
              <a:ea typeface="HGP創英角ｺﾞｼｯｸUB" pitchFamily="50" charset="-128"/>
            </a:endParaRPr>
          </a:p>
          <a:p>
            <a:endParaRPr lang="ja-JP" altLang="en-US" sz="1000" dirty="0">
              <a:latin typeface="HGP創英角ｺﾞｼｯｸUB" pitchFamily="50" charset="-128"/>
              <a:ea typeface="HGP創英角ｺﾞｼｯｸUB" pitchFamily="50" charset="-128"/>
            </a:endParaRPr>
          </a:p>
          <a:p>
            <a:endParaRPr lang="ja-JP" altLang="en-US" sz="1000" dirty="0">
              <a:latin typeface="HGP創英角ｺﾞｼｯｸUB" pitchFamily="50" charset="-128"/>
              <a:ea typeface="HGP創英角ｺﾞｼｯｸUB" pitchFamily="50" charset="-128"/>
            </a:endParaRPr>
          </a:p>
          <a:p>
            <a:endParaRPr lang="ja-JP" altLang="en-US" sz="1000" dirty="0">
              <a:latin typeface="HGP創英角ｺﾞｼｯｸUB" pitchFamily="50" charset="-128"/>
              <a:ea typeface="HGP創英角ｺﾞｼｯｸUB" pitchFamily="50" charset="-128"/>
            </a:endParaRPr>
          </a:p>
          <a:p>
            <a:endParaRPr lang="ja-JP" altLang="en-US" sz="1000" dirty="0">
              <a:latin typeface="HGP創英角ｺﾞｼｯｸUB" pitchFamily="50" charset="-128"/>
              <a:ea typeface="HGP創英角ｺﾞｼｯｸUB" pitchFamily="50" charset="-128"/>
            </a:endParaRPr>
          </a:p>
          <a:p>
            <a:endParaRPr lang="ja-JP" altLang="en-US" sz="1000" dirty="0">
              <a:latin typeface="HGP創英角ｺﾞｼｯｸUB" pitchFamily="50" charset="-128"/>
              <a:ea typeface="HGP創英角ｺﾞｼｯｸUB" pitchFamily="50" charset="-128"/>
            </a:endParaRPr>
          </a:p>
          <a:p>
            <a:endParaRPr lang="ja-JP" altLang="en-US" sz="1000" dirty="0">
              <a:latin typeface="HGP創英角ｺﾞｼｯｸUB" pitchFamily="50" charset="-128"/>
              <a:ea typeface="HGP創英角ｺﾞｼｯｸUB" pitchFamily="50" charset="-128"/>
            </a:endParaRPr>
          </a:p>
          <a:p>
            <a:endParaRPr lang="ja-JP" altLang="en-US" sz="1000" dirty="0">
              <a:latin typeface="HGP創英角ｺﾞｼｯｸUB" pitchFamily="50" charset="-128"/>
              <a:ea typeface="HGP創英角ｺﾞｼｯｸUB" pitchFamily="50" charset="-128"/>
            </a:endParaRPr>
          </a:p>
          <a:p>
            <a:endParaRPr lang="ja-JP" altLang="en-US" sz="1000" dirty="0">
              <a:latin typeface="HGP創英角ｺﾞｼｯｸUB" pitchFamily="50" charset="-128"/>
              <a:ea typeface="HGP創英角ｺﾞｼｯｸUB" pitchFamily="50" charset="-128"/>
            </a:endParaRPr>
          </a:p>
          <a:p>
            <a:endParaRPr lang="ja-JP" altLang="en-US" sz="1000" dirty="0">
              <a:latin typeface="HGP創英角ｺﾞｼｯｸUB" pitchFamily="50" charset="-128"/>
              <a:ea typeface="HGP創英角ｺﾞｼｯｸUB" pitchFamily="50" charset="-128"/>
            </a:endParaRPr>
          </a:p>
          <a:p>
            <a:endParaRPr lang="ja-JP" altLang="en-US" sz="1000" dirty="0">
              <a:latin typeface="HGP創英角ｺﾞｼｯｸUB" pitchFamily="50" charset="-128"/>
              <a:ea typeface="HGP創英角ｺﾞｼｯｸUB" pitchFamily="50" charset="-128"/>
            </a:endParaRPr>
          </a:p>
          <a:p>
            <a:endParaRPr lang="ja-JP" altLang="en-US" sz="1000" dirty="0">
              <a:latin typeface="HGP創英角ｺﾞｼｯｸUB" pitchFamily="50" charset="-128"/>
              <a:ea typeface="HGP創英角ｺﾞｼｯｸUB" pitchFamily="50" charset="-128"/>
            </a:endParaRPr>
          </a:p>
          <a:p>
            <a:endParaRPr lang="ja-JP" altLang="en-US" sz="1000" dirty="0">
              <a:latin typeface="HGP創英角ｺﾞｼｯｸUB" pitchFamily="50" charset="-128"/>
              <a:ea typeface="HGP創英角ｺﾞｼｯｸUB" pitchFamily="50" charset="-128"/>
            </a:endParaRPr>
          </a:p>
          <a:p>
            <a:r>
              <a:rPr lang="ja-JP" altLang="en-US" sz="1000" dirty="0">
                <a:latin typeface="HGP創英角ｺﾞｼｯｸUB" pitchFamily="50" charset="-128"/>
                <a:ea typeface="HGP創英角ｺﾞｼｯｸUB" pitchFamily="50" charset="-128"/>
              </a:rPr>
              <a:t>　　　</a:t>
            </a:r>
            <a:r>
              <a:rPr lang="en-US" altLang="ja-JP" sz="1000" dirty="0">
                <a:latin typeface="HGP創英角ｺﾞｼｯｸUB" pitchFamily="50" charset="-128"/>
                <a:ea typeface="HGP創英角ｺﾞｼｯｸUB" pitchFamily="50" charset="-128"/>
              </a:rPr>
              <a:t>※</a:t>
            </a:r>
            <a:r>
              <a:rPr lang="ja-JP" altLang="en-US" sz="1000" dirty="0">
                <a:latin typeface="HGP創英角ｺﾞｼｯｸUB" pitchFamily="50" charset="-128"/>
                <a:ea typeface="HGP創英角ｺﾞｼｯｸUB" pitchFamily="50" charset="-128"/>
              </a:rPr>
              <a:t>　次表に掲げる観光物産展の経費（交通費・輸送費）については、原則として補助の対象となりません。</a:t>
            </a:r>
          </a:p>
        </p:txBody>
      </p:sp>
      <p:graphicFrame>
        <p:nvGraphicFramePr>
          <p:cNvPr id="3434" name="Group 362"/>
          <p:cNvGraphicFramePr>
            <a:graphicFrameLocks noGrp="1"/>
          </p:cNvGraphicFramePr>
          <p:nvPr>
            <p:extLst>
              <p:ext uri="{D42A27DB-BD31-4B8C-83A1-F6EECF244321}">
                <p14:modId xmlns:p14="http://schemas.microsoft.com/office/powerpoint/2010/main" val="834342141"/>
              </p:ext>
            </p:extLst>
          </p:nvPr>
        </p:nvGraphicFramePr>
        <p:xfrm>
          <a:off x="188913" y="1098796"/>
          <a:ext cx="6408440" cy="1958472"/>
        </p:xfrm>
        <a:graphic>
          <a:graphicData uri="http://schemas.openxmlformats.org/drawingml/2006/table">
            <a:tbl>
              <a:tblPr/>
              <a:tblGrid>
                <a:gridCol w="1384395">
                  <a:extLst>
                    <a:ext uri="{9D8B030D-6E8A-4147-A177-3AD203B41FA5}">
                      <a16:colId xmlns:a16="http://schemas.microsoft.com/office/drawing/2014/main" val="20000"/>
                    </a:ext>
                  </a:extLst>
                </a:gridCol>
                <a:gridCol w="1124036">
                  <a:extLst>
                    <a:ext uri="{9D8B030D-6E8A-4147-A177-3AD203B41FA5}">
                      <a16:colId xmlns:a16="http://schemas.microsoft.com/office/drawing/2014/main" val="20001"/>
                    </a:ext>
                  </a:extLst>
                </a:gridCol>
                <a:gridCol w="1639369">
                  <a:extLst>
                    <a:ext uri="{9D8B030D-6E8A-4147-A177-3AD203B41FA5}">
                      <a16:colId xmlns:a16="http://schemas.microsoft.com/office/drawing/2014/main" val="20002"/>
                    </a:ext>
                  </a:extLst>
                </a:gridCol>
                <a:gridCol w="1179698">
                  <a:extLst>
                    <a:ext uri="{9D8B030D-6E8A-4147-A177-3AD203B41FA5}">
                      <a16:colId xmlns:a16="http://schemas.microsoft.com/office/drawing/2014/main" val="20003"/>
                    </a:ext>
                  </a:extLst>
                </a:gridCol>
                <a:gridCol w="1080942">
                  <a:extLst>
                    <a:ext uri="{9D8B030D-6E8A-4147-A177-3AD203B41FA5}">
                      <a16:colId xmlns:a16="http://schemas.microsoft.com/office/drawing/2014/main" val="20004"/>
                    </a:ext>
                  </a:extLst>
                </a:gridCol>
              </a:tblGrid>
              <a:tr h="172666">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物産展名</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800" b="0" i="0" u="none" strike="noStrike" cap="none" normalizeH="0" baseline="0">
                          <a:ln>
                            <a:noFill/>
                          </a:ln>
                          <a:solidFill>
                            <a:schemeClr val="tx1"/>
                          </a:solidFill>
                          <a:effectLst/>
                          <a:latin typeface="HGP創英角ｺﾞｼｯｸUB" pitchFamily="50" charset="-128"/>
                          <a:ea typeface="HGP創英角ｺﾞｼｯｸUB" pitchFamily="50" charset="-128"/>
                        </a:rPr>
                        <a:t>開催場所</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開催日時</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a:t>
                      </a:r>
                      <a:r>
                        <a:rPr kumimoji="1" lang="en-US" altLang="ja-JP"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a:t>
                      </a:r>
                      <a:r>
                        <a:rPr kumimoji="1" lang="ja-JP" altLang="en-US"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時間は例年実績）</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令和</a:t>
                      </a:r>
                      <a:r>
                        <a:rPr kumimoji="1" lang="en-US" altLang="ja-JP" sz="800" b="0" i="0" u="none" strike="noStrike" cap="none" normalizeH="0" baseline="0">
                          <a:ln>
                            <a:noFill/>
                          </a:ln>
                          <a:solidFill>
                            <a:schemeClr val="tx1"/>
                          </a:solidFill>
                          <a:effectLst/>
                          <a:latin typeface="HGP創英角ｺﾞｼｯｸUB" pitchFamily="50" charset="-128"/>
                          <a:ea typeface="HGP創英角ｺﾞｼｯｸUB" pitchFamily="50" charset="-128"/>
                        </a:rPr>
                        <a:t>7</a:t>
                      </a:r>
                      <a:r>
                        <a:rPr kumimoji="1" lang="ja-JP" altLang="en-US" sz="800" b="0" i="0" u="none" strike="noStrike" cap="none" normalizeH="0" baseline="0">
                          <a:ln>
                            <a:noFill/>
                          </a:ln>
                          <a:solidFill>
                            <a:schemeClr val="tx1"/>
                          </a:solidFill>
                          <a:effectLst/>
                          <a:latin typeface="HGP創英角ｺﾞｼｯｸUB" pitchFamily="50" charset="-128"/>
                          <a:ea typeface="HGP創英角ｺﾞｼｯｸUB" pitchFamily="50" charset="-128"/>
                        </a:rPr>
                        <a:t>年度</a:t>
                      </a:r>
                      <a:endParaRPr kumimoji="1" lang="ja-JP" altLang="en-US" sz="800" b="0" i="0" u="none" strike="noStrike" cap="none" normalizeH="0" baseline="0" dirty="0">
                        <a:ln>
                          <a:noFill/>
                        </a:ln>
                        <a:solidFill>
                          <a:schemeClr val="tx1"/>
                        </a:solidFill>
                        <a:effectLst/>
                        <a:latin typeface="HGP創英角ｺﾞｼｯｸUB" pitchFamily="50" charset="-128"/>
                        <a:ea typeface="HGP創英角ｺﾞｼｯｸUB" pitchFamily="50" charset="-128"/>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販売実績総額（円）</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募集出展枠数</a:t>
                      </a:r>
                      <a:endParaRPr kumimoji="1" lang="en-US" altLang="ja-JP" sz="800" b="0" i="0" u="none" strike="noStrike" cap="none" normalizeH="0" baseline="0" dirty="0">
                        <a:ln>
                          <a:noFill/>
                        </a:ln>
                        <a:solidFill>
                          <a:schemeClr val="tx1"/>
                        </a:solidFill>
                        <a:effectLst/>
                        <a:latin typeface="HGP創英角ｺﾞｼｯｸUB" pitchFamily="50" charset="-128"/>
                        <a:ea typeface="HGP創英角ｺﾞｼｯｸUB" pitchFamily="50" charset="-128"/>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（予定）</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extLst>
                  <a:ext uri="{0D108BD9-81ED-4DB2-BD59-A6C34878D82A}">
                    <a16:rowId xmlns:a16="http://schemas.microsoft.com/office/drawing/2014/main" val="10000"/>
                  </a:ext>
                </a:extLst>
              </a:tr>
              <a:tr h="254000">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ja-JP" altLang="en-US"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姉妹都市と上越市の観光と物産展</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1" lang="ja-JP" altLang="en-US"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新潟県上越市</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10/3(</a:t>
                      </a:r>
                      <a:r>
                        <a:rPr kumimoji="1" lang="ja-JP" altLang="en-US"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土</a:t>
                      </a:r>
                      <a:r>
                        <a:rPr kumimoji="1" lang="en-US" altLang="ja-JP"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a:t>
                      </a:r>
                      <a:r>
                        <a:rPr kumimoji="1" lang="ja-JP" altLang="en-US"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 </a:t>
                      </a:r>
                      <a:r>
                        <a:rPr kumimoji="1" lang="en-US" altLang="ja-JP"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10:00</a:t>
                      </a:r>
                      <a:r>
                        <a:rPr kumimoji="1" lang="ja-JP" altLang="en-US"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a:t>
                      </a:r>
                      <a:r>
                        <a:rPr kumimoji="1" lang="en-US" altLang="ja-JP"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17:00</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10/4(</a:t>
                      </a:r>
                      <a:r>
                        <a:rPr kumimoji="1" lang="ja-JP" altLang="en-US"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日</a:t>
                      </a:r>
                      <a:r>
                        <a:rPr kumimoji="1" lang="en-US" altLang="ja-JP"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a:t>
                      </a:r>
                      <a:r>
                        <a:rPr kumimoji="1" lang="ja-JP" altLang="en-US"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 </a:t>
                      </a:r>
                      <a:r>
                        <a:rPr kumimoji="1" lang="en-US" altLang="ja-JP"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10:00</a:t>
                      </a:r>
                      <a:r>
                        <a:rPr kumimoji="1" lang="ja-JP" altLang="en-US"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a:t>
                      </a:r>
                      <a:r>
                        <a:rPr kumimoji="1" lang="en-US" altLang="ja-JP"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16:00</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1" lang="ja-JP" altLang="en-US"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約</a:t>
                      </a:r>
                      <a:r>
                        <a:rPr kumimoji="1" lang="en-US" altLang="ja-JP"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960</a:t>
                      </a:r>
                      <a:r>
                        <a:rPr kumimoji="1" lang="ja-JP" altLang="en-US"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千円</a:t>
                      </a:r>
                      <a:endParaRPr kumimoji="1" lang="en-US" altLang="ja-JP" sz="800" b="0" i="0" u="none" strike="noStrike" cap="none" normalizeH="0" baseline="0" dirty="0">
                        <a:ln>
                          <a:noFill/>
                        </a:ln>
                        <a:solidFill>
                          <a:schemeClr val="tx1"/>
                        </a:solidFill>
                        <a:effectLst/>
                        <a:latin typeface="HGP創英角ｺﾞｼｯｸUB" pitchFamily="50" charset="-128"/>
                        <a:ea typeface="HGP創英角ｺﾞｼｯｸUB" pitchFamily="50" charset="-128"/>
                      </a:endParaRP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4</a:t>
                      </a:r>
                      <a:r>
                        <a:rPr kumimoji="1" lang="ja-JP" altLang="en-US"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者程度</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555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鎌倉市姉妹都市物産展</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1" lang="ja-JP" altLang="en-US"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神奈川県鎌倉市</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10/9(</a:t>
                      </a:r>
                      <a:r>
                        <a:rPr kumimoji="1" lang="ja-JP" altLang="en-US"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金</a:t>
                      </a:r>
                      <a:r>
                        <a:rPr kumimoji="1" lang="en-US" altLang="ja-JP"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  </a:t>
                      </a:r>
                      <a:r>
                        <a:rPr kumimoji="1" lang="ja-JP" altLang="en-US"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 </a:t>
                      </a:r>
                      <a:r>
                        <a:rPr kumimoji="1" lang="en-US" altLang="ja-JP"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9:30</a:t>
                      </a:r>
                      <a:r>
                        <a:rPr kumimoji="1" lang="ja-JP" altLang="en-US"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a:t>
                      </a:r>
                      <a:r>
                        <a:rPr kumimoji="1" lang="en-US" altLang="ja-JP"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16:30</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10/10(</a:t>
                      </a:r>
                      <a:r>
                        <a:rPr kumimoji="1" lang="ja-JP" altLang="en-US"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土</a:t>
                      </a:r>
                      <a:r>
                        <a:rPr kumimoji="1" lang="en-US" altLang="ja-JP"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a:t>
                      </a:r>
                      <a:r>
                        <a:rPr kumimoji="1" lang="ja-JP" altLang="en-US"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 </a:t>
                      </a:r>
                      <a:r>
                        <a:rPr kumimoji="1" lang="en-US" altLang="ja-JP"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9:30</a:t>
                      </a:r>
                      <a:r>
                        <a:rPr kumimoji="1" lang="ja-JP" altLang="en-US"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a:t>
                      </a:r>
                      <a:r>
                        <a:rPr kumimoji="1" lang="en-US" altLang="ja-JP"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15:30</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1" lang="ja-JP" altLang="en-US"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約</a:t>
                      </a:r>
                      <a:r>
                        <a:rPr kumimoji="1" lang="en-US" altLang="ja-JP"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1,165</a:t>
                      </a:r>
                      <a:r>
                        <a:rPr kumimoji="1" lang="ja-JP" altLang="en-US"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千円</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5</a:t>
                      </a:r>
                      <a:r>
                        <a:rPr kumimoji="1" lang="ja-JP" altLang="en-US"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者程度</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55588">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ja-JP" altLang="en-US"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練馬まつり</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1" lang="ja-JP" altLang="en-US"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東京都練馬区</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10/18(</a:t>
                      </a:r>
                      <a:r>
                        <a:rPr kumimoji="1" lang="ja-JP" altLang="en-US"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日</a:t>
                      </a:r>
                      <a:r>
                        <a:rPr kumimoji="1" lang="en-US" altLang="ja-JP"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a:t>
                      </a:r>
                      <a:r>
                        <a:rPr kumimoji="1" lang="ja-JP" altLang="en-US"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 </a:t>
                      </a:r>
                      <a:r>
                        <a:rPr kumimoji="1" lang="en-US" altLang="ja-JP"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10:00</a:t>
                      </a:r>
                      <a:r>
                        <a:rPr kumimoji="1" lang="ja-JP" altLang="en-US"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a:t>
                      </a:r>
                      <a:r>
                        <a:rPr kumimoji="1" lang="en-US" altLang="ja-JP"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16:00</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1" lang="ja-JP" altLang="en-US"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約</a:t>
                      </a:r>
                      <a:r>
                        <a:rPr kumimoji="1" lang="en-US" altLang="ja-JP"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434</a:t>
                      </a:r>
                      <a:r>
                        <a:rPr kumimoji="1" lang="ja-JP" altLang="en-US"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千円</a:t>
                      </a:r>
                      <a:endParaRPr kumimoji="1" lang="en-US" altLang="ja-JP" sz="800" b="0" i="0" u="none" strike="noStrike" cap="none" normalizeH="0" baseline="0" dirty="0">
                        <a:ln>
                          <a:noFill/>
                        </a:ln>
                        <a:solidFill>
                          <a:schemeClr val="tx1"/>
                        </a:solidFill>
                        <a:effectLst/>
                        <a:latin typeface="HGP創英角ｺﾞｼｯｸUB" pitchFamily="50" charset="-128"/>
                        <a:ea typeface="HGP創英角ｺﾞｼｯｸUB" pitchFamily="50" charset="-128"/>
                      </a:endParaRP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1" lang="en-US" altLang="ja-JP"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2</a:t>
                      </a:r>
                      <a:r>
                        <a:rPr kumimoji="1" lang="ja-JP" altLang="en-US"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者程度</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2555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出石お城まつり</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800" b="0" i="0" u="none" strike="noStrike" cap="none" normalizeH="0" baseline="0">
                          <a:ln>
                            <a:noFill/>
                          </a:ln>
                          <a:solidFill>
                            <a:schemeClr val="tx1"/>
                          </a:solidFill>
                          <a:effectLst/>
                          <a:latin typeface="HGP創英角ｺﾞｼｯｸUB" pitchFamily="50" charset="-128"/>
                          <a:ea typeface="HGP創英角ｺﾞｼｯｸUB" pitchFamily="50" charset="-128"/>
                        </a:rPr>
                        <a:t>兵庫県豊岡市</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11/3(</a:t>
                      </a:r>
                      <a:r>
                        <a:rPr kumimoji="1" lang="ja-JP" altLang="en-US"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火・祝</a:t>
                      </a:r>
                      <a:r>
                        <a:rPr kumimoji="1" lang="en-US" altLang="ja-JP"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a:t>
                      </a:r>
                      <a:r>
                        <a:rPr kumimoji="1" lang="ja-JP" altLang="en-US"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a:t>
                      </a:r>
                      <a:r>
                        <a:rPr kumimoji="1" lang="en-US" altLang="ja-JP"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9:00</a:t>
                      </a:r>
                      <a:r>
                        <a:rPr kumimoji="1" lang="ja-JP" altLang="en-US"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a:t>
                      </a:r>
                      <a:r>
                        <a:rPr kumimoji="1" lang="en-US" altLang="ja-JP"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16:00</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約</a:t>
                      </a:r>
                      <a:r>
                        <a:rPr kumimoji="1" lang="en-US" altLang="ja-JP"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3,084</a:t>
                      </a:r>
                      <a:r>
                        <a:rPr kumimoji="1" lang="ja-JP" altLang="en-US"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千円</a:t>
                      </a:r>
                      <a:endParaRPr kumimoji="1" lang="en-US" altLang="ja-JP" sz="800" b="0" i="0" u="none" strike="noStrike" cap="none" normalizeH="0" baseline="0" dirty="0">
                        <a:ln>
                          <a:noFill/>
                        </a:ln>
                        <a:solidFill>
                          <a:schemeClr val="tx1"/>
                        </a:solidFill>
                        <a:effectLst/>
                        <a:latin typeface="HGP創英角ｺﾞｼｯｸUB" pitchFamily="50" charset="-128"/>
                        <a:ea typeface="HGP創英角ｺﾞｼｯｸUB" pitchFamily="50" charset="-128"/>
                      </a:endParaRP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3</a:t>
                      </a:r>
                      <a:r>
                        <a:rPr kumimoji="1" lang="ja-JP" altLang="en-US"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者程度</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254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大収穫祭</a:t>
                      </a:r>
                      <a:r>
                        <a:rPr kumimoji="1" lang="en-US" altLang="ja-JP"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IN</a:t>
                      </a:r>
                      <a:r>
                        <a:rPr kumimoji="1" lang="ja-JP" altLang="en-US"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九度山</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800" b="0" i="0" u="none" strike="noStrike" cap="none" normalizeH="0" baseline="0">
                          <a:ln>
                            <a:noFill/>
                          </a:ln>
                          <a:solidFill>
                            <a:schemeClr val="tx1"/>
                          </a:solidFill>
                          <a:effectLst/>
                          <a:latin typeface="HGP創英角ｺﾞｼｯｸUB" pitchFamily="50" charset="-128"/>
                          <a:ea typeface="HGP創英角ｺﾞｼｯｸUB" pitchFamily="50" charset="-128"/>
                        </a:rPr>
                        <a:t>和歌山県九度山町</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11/14(</a:t>
                      </a:r>
                      <a:r>
                        <a:rPr kumimoji="1" lang="ja-JP" altLang="en-US"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土</a:t>
                      </a:r>
                      <a:r>
                        <a:rPr kumimoji="1" lang="en-US" altLang="ja-JP"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a:t>
                      </a:r>
                      <a:r>
                        <a:rPr kumimoji="1" lang="ja-JP" altLang="en-US"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 </a:t>
                      </a:r>
                      <a:r>
                        <a:rPr kumimoji="1" lang="en-US" altLang="ja-JP"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10:00</a:t>
                      </a:r>
                      <a:r>
                        <a:rPr kumimoji="1" lang="ja-JP" altLang="en-US"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a:t>
                      </a:r>
                      <a:r>
                        <a:rPr kumimoji="1" lang="en-US" altLang="ja-JP"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16:00</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11/15(</a:t>
                      </a:r>
                      <a:r>
                        <a:rPr kumimoji="1" lang="ja-JP" altLang="en-US"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日</a:t>
                      </a:r>
                      <a:r>
                        <a:rPr kumimoji="1" lang="en-US" altLang="ja-JP"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a:t>
                      </a:r>
                      <a:r>
                        <a:rPr kumimoji="1" lang="ja-JP" altLang="en-US"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 </a:t>
                      </a:r>
                      <a:r>
                        <a:rPr kumimoji="1" lang="en-US" altLang="ja-JP"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10:00</a:t>
                      </a:r>
                      <a:r>
                        <a:rPr kumimoji="1" lang="ja-JP" altLang="en-US"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a:t>
                      </a:r>
                      <a:r>
                        <a:rPr kumimoji="1" lang="en-US" altLang="ja-JP"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16:00</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約</a:t>
                      </a:r>
                      <a:r>
                        <a:rPr kumimoji="1" lang="en-US" altLang="ja-JP"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2,976</a:t>
                      </a:r>
                      <a:r>
                        <a:rPr kumimoji="1" lang="ja-JP" altLang="en-US"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千円</a:t>
                      </a:r>
                      <a:endParaRPr kumimoji="1" lang="en-US" altLang="ja-JP" sz="800" b="0" i="0" u="none" strike="noStrike" cap="none" normalizeH="0" baseline="0" dirty="0">
                        <a:ln>
                          <a:noFill/>
                        </a:ln>
                        <a:solidFill>
                          <a:schemeClr val="tx1"/>
                        </a:solidFill>
                        <a:effectLst/>
                        <a:latin typeface="HGP創英角ｺﾞｼｯｸUB" pitchFamily="50" charset="-128"/>
                        <a:ea typeface="HGP創英角ｺﾞｼｯｸUB" pitchFamily="50" charset="-128"/>
                      </a:endParaRP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4</a:t>
                      </a:r>
                      <a:r>
                        <a:rPr kumimoji="1" lang="ja-JP" altLang="en-US"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者程度</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bl>
          </a:graphicData>
        </a:graphic>
      </p:graphicFrame>
      <p:graphicFrame>
        <p:nvGraphicFramePr>
          <p:cNvPr id="3335" name="Group 263"/>
          <p:cNvGraphicFramePr>
            <a:graphicFrameLocks noGrp="1"/>
          </p:cNvGraphicFramePr>
          <p:nvPr>
            <p:extLst>
              <p:ext uri="{D42A27DB-BD31-4B8C-83A1-F6EECF244321}">
                <p14:modId xmlns:p14="http://schemas.microsoft.com/office/powerpoint/2010/main" val="1476907311"/>
              </p:ext>
            </p:extLst>
          </p:nvPr>
        </p:nvGraphicFramePr>
        <p:xfrm>
          <a:off x="260648" y="4438650"/>
          <a:ext cx="6264696" cy="1998412"/>
        </p:xfrm>
        <a:graphic>
          <a:graphicData uri="http://schemas.openxmlformats.org/drawingml/2006/table">
            <a:tbl>
              <a:tblPr/>
              <a:tblGrid>
                <a:gridCol w="1537263">
                  <a:extLst>
                    <a:ext uri="{9D8B030D-6E8A-4147-A177-3AD203B41FA5}">
                      <a16:colId xmlns:a16="http://schemas.microsoft.com/office/drawing/2014/main" val="20000"/>
                    </a:ext>
                  </a:extLst>
                </a:gridCol>
                <a:gridCol w="2954895">
                  <a:extLst>
                    <a:ext uri="{9D8B030D-6E8A-4147-A177-3AD203B41FA5}">
                      <a16:colId xmlns:a16="http://schemas.microsoft.com/office/drawing/2014/main" val="20001"/>
                    </a:ext>
                  </a:extLst>
                </a:gridCol>
                <a:gridCol w="1772538">
                  <a:extLst>
                    <a:ext uri="{9D8B030D-6E8A-4147-A177-3AD203B41FA5}">
                      <a16:colId xmlns:a16="http://schemas.microsoft.com/office/drawing/2014/main" val="20002"/>
                    </a:ext>
                  </a:extLst>
                </a:gridCol>
              </a:tblGrid>
              <a:tr h="2555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対象経費</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内容</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800" b="0" i="0" u="none" strike="noStrike" cap="none" normalizeH="0" baseline="0">
                          <a:ln>
                            <a:noFill/>
                          </a:ln>
                          <a:solidFill>
                            <a:schemeClr val="tx1"/>
                          </a:solidFill>
                          <a:effectLst/>
                          <a:latin typeface="HGP創英角ｺﾞｼｯｸUB" pitchFamily="50" charset="-128"/>
                          <a:ea typeface="HGP創英角ｺﾞｼｯｸUB" pitchFamily="50" charset="-128"/>
                        </a:rPr>
                        <a:t>補助率等</a:t>
                      </a:r>
                      <a:endParaRPr kumimoji="1" lang="ja-JP" altLang="en-US" sz="800" b="0" i="0" u="none" strike="noStrike" cap="none" normalizeH="0" baseline="0" dirty="0">
                        <a:ln>
                          <a:noFill/>
                        </a:ln>
                        <a:solidFill>
                          <a:schemeClr val="tx1"/>
                        </a:solidFill>
                        <a:effectLst/>
                        <a:latin typeface="HGP創英角ｺﾞｼｯｸUB" pitchFamily="50" charset="-128"/>
                        <a:ea typeface="HGP創英角ｺﾞｼｯｸUB" pitchFamily="50" charset="-128"/>
                      </a:endParaRP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extLst>
                  <a:ext uri="{0D108BD9-81ED-4DB2-BD59-A6C34878D82A}">
                    <a16:rowId xmlns:a16="http://schemas.microsoft.com/office/drawing/2014/main" val="10000"/>
                  </a:ext>
                </a:extLst>
              </a:tr>
              <a:tr h="254000">
                <a:tc row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交通費</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800" b="0" i="0" u="none" strike="noStrike" cap="none" normalizeH="0" baseline="0">
                          <a:ln>
                            <a:noFill/>
                          </a:ln>
                          <a:solidFill>
                            <a:schemeClr val="tx1"/>
                          </a:solidFill>
                          <a:effectLst/>
                          <a:latin typeface="HGP創英角ｺﾞｼｯｸUB" pitchFamily="50" charset="-128"/>
                          <a:ea typeface="HGP創英角ｺﾞｼｯｸUB" pitchFamily="50" charset="-128"/>
                        </a:rPr>
                        <a:t>公共交通機関運賃</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10</a:t>
                      </a:r>
                      <a:r>
                        <a:rPr kumimoji="1" lang="ja-JP" altLang="en-US"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分の</a:t>
                      </a:r>
                      <a:r>
                        <a:rPr kumimoji="1" lang="en-US" altLang="ja-JP"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5</a:t>
                      </a:r>
                      <a:r>
                        <a:rPr kumimoji="1" lang="ja-JP" altLang="en-US"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以内。</a:t>
                      </a:r>
                      <a:r>
                        <a:rPr kumimoji="1" lang="en-US" altLang="ja-JP"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2</a:t>
                      </a:r>
                      <a:r>
                        <a:rPr kumimoji="1" lang="ja-JP" altLang="en-US"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名分まで。</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55588">
                <a:tc vMerge="1">
                  <a:txBody>
                    <a:bodyPr/>
                    <a:lstStyle/>
                    <a:p>
                      <a:endParaRPr kumimoji="1" lang="ja-JP" alt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車両運行にかかる燃料代、有料道路通行料金等</a:t>
                      </a:r>
                      <a:endParaRPr kumimoji="1" lang="en-US" altLang="ja-JP" sz="800" b="0" i="0" u="none" strike="noStrike" cap="none" normalizeH="0" baseline="0" dirty="0">
                        <a:ln>
                          <a:noFill/>
                        </a:ln>
                        <a:solidFill>
                          <a:schemeClr val="tx1"/>
                        </a:solidFill>
                        <a:effectLst/>
                        <a:latin typeface="HGP創英角ｺﾞｼｯｸUB" pitchFamily="50" charset="-128"/>
                        <a:ea typeface="HGP創英角ｺﾞｼｯｸUB" pitchFamily="50" charset="-128"/>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800" b="0" i="0" u="none" strike="noStrike" cap="none" normalizeH="0" baseline="0" dirty="0">
                          <a:ln>
                            <a:noFill/>
                          </a:ln>
                          <a:solidFill>
                            <a:srgbClr val="FF0000"/>
                          </a:solidFill>
                          <a:effectLst/>
                          <a:latin typeface="HGP創英角ｺﾞｼｯｸUB" pitchFamily="50" charset="-128"/>
                          <a:ea typeface="HGP創英角ｺﾞｼｯｸUB" pitchFamily="50" charset="-128"/>
                        </a:rPr>
                        <a:t>※</a:t>
                      </a:r>
                      <a:r>
                        <a:rPr kumimoji="1" lang="ja-JP" altLang="en-US" sz="800" b="0" i="0" u="none" strike="noStrike" cap="none" normalizeH="0" baseline="0" dirty="0">
                          <a:ln>
                            <a:noFill/>
                          </a:ln>
                          <a:solidFill>
                            <a:srgbClr val="FF0000"/>
                          </a:solidFill>
                          <a:effectLst/>
                          <a:latin typeface="HGP創英角ｺﾞｼｯｸUB" pitchFamily="50" charset="-128"/>
                          <a:ea typeface="HGP創英角ｺﾞｼｯｸUB" pitchFamily="50" charset="-128"/>
                        </a:rPr>
                        <a:t>必ず、出発前に給油し、満タンとして下さい（要領収書）。</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800" b="0" i="0" u="none" strike="noStrike" cap="none" normalizeH="0" baseline="0">
                          <a:ln>
                            <a:noFill/>
                          </a:ln>
                          <a:solidFill>
                            <a:schemeClr val="tx1"/>
                          </a:solidFill>
                          <a:effectLst/>
                          <a:latin typeface="HGP創英角ｺﾞｼｯｸUB" pitchFamily="50" charset="-128"/>
                          <a:ea typeface="HGP創英角ｺﾞｼｯｸUB" pitchFamily="50" charset="-128"/>
                        </a:rPr>
                        <a:t>10</a:t>
                      </a:r>
                      <a:r>
                        <a:rPr kumimoji="1" lang="ja-JP" altLang="en-US" sz="800" b="0" i="0" u="none" strike="noStrike" cap="none" normalizeH="0" baseline="0">
                          <a:ln>
                            <a:noFill/>
                          </a:ln>
                          <a:solidFill>
                            <a:schemeClr val="tx1"/>
                          </a:solidFill>
                          <a:effectLst/>
                          <a:latin typeface="HGP創英角ｺﾞｼｯｸUB" pitchFamily="50" charset="-128"/>
                          <a:ea typeface="HGP創英角ｺﾞｼｯｸUB" pitchFamily="50" charset="-128"/>
                        </a:rPr>
                        <a:t>分の</a:t>
                      </a:r>
                      <a:r>
                        <a:rPr kumimoji="1" lang="en-US" altLang="ja-JP" sz="800" b="0" i="0" u="none" strike="noStrike" cap="none" normalizeH="0" baseline="0">
                          <a:ln>
                            <a:noFill/>
                          </a:ln>
                          <a:solidFill>
                            <a:schemeClr val="tx1"/>
                          </a:solidFill>
                          <a:effectLst/>
                          <a:latin typeface="HGP創英角ｺﾞｼｯｸUB" pitchFamily="50" charset="-128"/>
                          <a:ea typeface="HGP創英角ｺﾞｼｯｸUB" pitchFamily="50" charset="-128"/>
                        </a:rPr>
                        <a:t>10</a:t>
                      </a:r>
                      <a:r>
                        <a:rPr kumimoji="1" lang="ja-JP" altLang="en-US" sz="800" b="0" i="0" u="none" strike="noStrike" cap="none" normalizeH="0" baseline="0">
                          <a:ln>
                            <a:noFill/>
                          </a:ln>
                          <a:solidFill>
                            <a:schemeClr val="tx1"/>
                          </a:solidFill>
                          <a:effectLst/>
                          <a:latin typeface="HGP創英角ｺﾞｼｯｸUB" pitchFamily="50" charset="-128"/>
                          <a:ea typeface="HGP創英角ｺﾞｼｯｸUB" pitchFamily="50" charset="-128"/>
                        </a:rPr>
                        <a:t>以内。</a:t>
                      </a:r>
                      <a:r>
                        <a:rPr kumimoji="1" lang="en-US" altLang="ja-JP" sz="800" b="0" i="0" u="none" strike="noStrike" cap="none" normalizeH="0" baseline="0">
                          <a:ln>
                            <a:noFill/>
                          </a:ln>
                          <a:solidFill>
                            <a:schemeClr val="tx1"/>
                          </a:solidFill>
                          <a:effectLst/>
                          <a:latin typeface="HGP創英角ｺﾞｼｯｸUB" pitchFamily="50" charset="-128"/>
                          <a:ea typeface="HGP創英角ｺﾞｼｯｸUB" pitchFamily="50" charset="-128"/>
                        </a:rPr>
                        <a:t>1</a:t>
                      </a:r>
                      <a:r>
                        <a:rPr kumimoji="1" lang="ja-JP" altLang="en-US" sz="800" b="0" i="0" u="none" strike="noStrike" cap="none" normalizeH="0" baseline="0">
                          <a:ln>
                            <a:noFill/>
                          </a:ln>
                          <a:solidFill>
                            <a:schemeClr val="tx1"/>
                          </a:solidFill>
                          <a:effectLst/>
                          <a:latin typeface="HGP創英角ｺﾞｼｯｸUB" pitchFamily="50" charset="-128"/>
                          <a:ea typeface="HGP創英角ｺﾞｼｯｸUB" pitchFamily="50" charset="-128"/>
                        </a:rPr>
                        <a:t>台分まで。</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555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800" b="0" i="0" u="none" strike="noStrike" cap="none" normalizeH="0" baseline="0">
                          <a:ln>
                            <a:noFill/>
                          </a:ln>
                          <a:solidFill>
                            <a:schemeClr val="tx1"/>
                          </a:solidFill>
                          <a:effectLst/>
                          <a:latin typeface="HGP創英角ｺﾞｼｯｸUB" pitchFamily="50" charset="-128"/>
                          <a:ea typeface="HGP創英角ｺﾞｼｯｸUB" pitchFamily="50" charset="-128"/>
                        </a:rPr>
                        <a:t>宿泊費</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前日（物産展会場の都合による）及び当日の宿泊費</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800" b="0" i="0" u="none" strike="noStrike" cap="none" normalizeH="0" baseline="0">
                          <a:ln>
                            <a:noFill/>
                          </a:ln>
                          <a:solidFill>
                            <a:schemeClr val="tx1"/>
                          </a:solidFill>
                          <a:effectLst/>
                          <a:latin typeface="HGP創英角ｺﾞｼｯｸUB" pitchFamily="50" charset="-128"/>
                          <a:ea typeface="HGP創英角ｺﾞｼｯｸUB" pitchFamily="50" charset="-128"/>
                        </a:rPr>
                        <a:t>1</a:t>
                      </a:r>
                      <a:r>
                        <a:rPr kumimoji="1" lang="ja-JP" altLang="en-US" sz="800" b="0" i="0" u="none" strike="noStrike" cap="none" normalizeH="0" baseline="0">
                          <a:ln>
                            <a:noFill/>
                          </a:ln>
                          <a:solidFill>
                            <a:schemeClr val="tx1"/>
                          </a:solidFill>
                          <a:effectLst/>
                          <a:latin typeface="HGP創英角ｺﾞｼｯｸUB" pitchFamily="50" charset="-128"/>
                          <a:ea typeface="HGP創英角ｺﾞｼｯｸUB" pitchFamily="50" charset="-128"/>
                        </a:rPr>
                        <a:t>人</a:t>
                      </a:r>
                      <a:r>
                        <a:rPr kumimoji="1" lang="en-US" altLang="ja-JP" sz="800" b="0" i="0" u="none" strike="noStrike" cap="none" normalizeH="0" baseline="0">
                          <a:ln>
                            <a:noFill/>
                          </a:ln>
                          <a:solidFill>
                            <a:schemeClr val="tx1"/>
                          </a:solidFill>
                          <a:effectLst/>
                          <a:latin typeface="HGP創英角ｺﾞｼｯｸUB" pitchFamily="50" charset="-128"/>
                          <a:ea typeface="HGP創英角ｺﾞｼｯｸUB" pitchFamily="50" charset="-128"/>
                        </a:rPr>
                        <a:t>1</a:t>
                      </a:r>
                      <a:r>
                        <a:rPr kumimoji="1" lang="ja-JP" altLang="en-US" sz="800" b="0" i="0" u="none" strike="noStrike" cap="none" normalizeH="0" baseline="0">
                          <a:ln>
                            <a:noFill/>
                          </a:ln>
                          <a:solidFill>
                            <a:schemeClr val="tx1"/>
                          </a:solidFill>
                          <a:effectLst/>
                          <a:latin typeface="HGP創英角ｺﾞｼｯｸUB" pitchFamily="50" charset="-128"/>
                          <a:ea typeface="HGP創英角ｺﾞｼｯｸUB" pitchFamily="50" charset="-128"/>
                        </a:rPr>
                        <a:t>泊につき</a:t>
                      </a:r>
                      <a:r>
                        <a:rPr kumimoji="1" lang="en-US" altLang="ja-JP" sz="800" b="0" i="0" u="none" strike="noStrike" cap="none" normalizeH="0" baseline="0">
                          <a:ln>
                            <a:noFill/>
                          </a:ln>
                          <a:solidFill>
                            <a:schemeClr val="tx1"/>
                          </a:solidFill>
                          <a:effectLst/>
                          <a:latin typeface="HGP創英角ｺﾞｼｯｸUB" pitchFamily="50" charset="-128"/>
                          <a:ea typeface="HGP創英角ｺﾞｼｯｸUB" pitchFamily="50" charset="-128"/>
                        </a:rPr>
                        <a:t>9,000</a:t>
                      </a:r>
                      <a:r>
                        <a:rPr kumimoji="1" lang="ja-JP" altLang="en-US" sz="800" b="0" i="0" u="none" strike="noStrike" cap="none" normalizeH="0" baseline="0">
                          <a:ln>
                            <a:noFill/>
                          </a:ln>
                          <a:solidFill>
                            <a:schemeClr val="tx1"/>
                          </a:solidFill>
                          <a:effectLst/>
                          <a:latin typeface="HGP創英角ｺﾞｼｯｸUB" pitchFamily="50" charset="-128"/>
                          <a:ea typeface="HGP創英角ｺﾞｼｯｸUB" pitchFamily="50" charset="-128"/>
                        </a:rPr>
                        <a:t>円以内。</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800" b="0" i="0" u="none" strike="noStrike" cap="none" normalizeH="0" baseline="0">
                          <a:ln>
                            <a:noFill/>
                          </a:ln>
                          <a:solidFill>
                            <a:schemeClr val="tx1"/>
                          </a:solidFill>
                          <a:effectLst/>
                          <a:latin typeface="HGP創英角ｺﾞｼｯｸUB" pitchFamily="50" charset="-128"/>
                          <a:ea typeface="HGP創英角ｺﾞｼｯｸUB" pitchFamily="50" charset="-128"/>
                        </a:rPr>
                        <a:t>2</a:t>
                      </a:r>
                      <a:r>
                        <a:rPr kumimoji="1" lang="ja-JP" altLang="en-US" sz="800" b="0" i="0" u="none" strike="noStrike" cap="none" normalizeH="0" baseline="0">
                          <a:ln>
                            <a:noFill/>
                          </a:ln>
                          <a:solidFill>
                            <a:schemeClr val="tx1"/>
                          </a:solidFill>
                          <a:effectLst/>
                          <a:latin typeface="HGP創英角ｺﾞｼｯｸUB" pitchFamily="50" charset="-128"/>
                          <a:ea typeface="HGP創英角ｺﾞｼｯｸUB" pitchFamily="50" charset="-128"/>
                        </a:rPr>
                        <a:t>名分まで。</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555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800" b="0" i="0" u="none" strike="noStrike" cap="none" normalizeH="0" baseline="0">
                          <a:ln>
                            <a:noFill/>
                          </a:ln>
                          <a:solidFill>
                            <a:schemeClr val="tx1"/>
                          </a:solidFill>
                          <a:effectLst/>
                          <a:latin typeface="HGP創英角ｺﾞｼｯｸUB" pitchFamily="50" charset="-128"/>
                          <a:ea typeface="HGP創英角ｺﾞｼｯｸUB" pitchFamily="50" charset="-128"/>
                        </a:rPr>
                        <a:t>輸送費</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800" b="0" i="0" u="none" strike="noStrike" cap="none" normalizeH="0" baseline="0">
                          <a:ln>
                            <a:noFill/>
                          </a:ln>
                          <a:solidFill>
                            <a:schemeClr val="tx1"/>
                          </a:solidFill>
                          <a:effectLst/>
                          <a:latin typeface="HGP創英角ｺﾞｼｯｸUB" pitchFamily="50" charset="-128"/>
                          <a:ea typeface="HGP創英角ｺﾞｼｯｸUB" pitchFamily="50" charset="-128"/>
                        </a:rPr>
                        <a:t>物品の輸送に要した実費</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800" b="0" i="0" u="none" strike="noStrike" cap="none" normalizeH="0" baseline="0">
                          <a:ln>
                            <a:noFill/>
                          </a:ln>
                          <a:solidFill>
                            <a:schemeClr val="tx1"/>
                          </a:solidFill>
                          <a:effectLst/>
                          <a:latin typeface="HGP創英角ｺﾞｼｯｸUB" pitchFamily="50" charset="-128"/>
                          <a:ea typeface="HGP創英角ｺﾞｼｯｸUB" pitchFamily="50" charset="-128"/>
                        </a:rPr>
                        <a:t>10</a:t>
                      </a:r>
                      <a:r>
                        <a:rPr kumimoji="1" lang="ja-JP" altLang="en-US" sz="800" b="0" i="0" u="none" strike="noStrike" cap="none" normalizeH="0" baseline="0">
                          <a:ln>
                            <a:noFill/>
                          </a:ln>
                          <a:solidFill>
                            <a:schemeClr val="tx1"/>
                          </a:solidFill>
                          <a:effectLst/>
                          <a:latin typeface="HGP創英角ｺﾞｼｯｸUB" pitchFamily="50" charset="-128"/>
                          <a:ea typeface="HGP創英角ｺﾞｼｯｸUB" pitchFamily="50" charset="-128"/>
                        </a:rPr>
                        <a:t>分の</a:t>
                      </a:r>
                      <a:r>
                        <a:rPr kumimoji="1" lang="en-US" altLang="ja-JP" sz="800" b="0" i="0" u="none" strike="noStrike" cap="none" normalizeH="0" baseline="0">
                          <a:ln>
                            <a:noFill/>
                          </a:ln>
                          <a:solidFill>
                            <a:schemeClr val="tx1"/>
                          </a:solidFill>
                          <a:effectLst/>
                          <a:latin typeface="HGP創英角ｺﾞｼｯｸUB" pitchFamily="50" charset="-128"/>
                          <a:ea typeface="HGP創英角ｺﾞｼｯｸUB" pitchFamily="50" charset="-128"/>
                        </a:rPr>
                        <a:t>10</a:t>
                      </a:r>
                      <a:r>
                        <a:rPr kumimoji="1" lang="ja-JP" altLang="en-US" sz="800" b="0" i="0" u="none" strike="noStrike" cap="none" normalizeH="0" baseline="0">
                          <a:ln>
                            <a:noFill/>
                          </a:ln>
                          <a:solidFill>
                            <a:schemeClr val="tx1"/>
                          </a:solidFill>
                          <a:effectLst/>
                          <a:latin typeface="HGP創英角ｺﾞｼｯｸUB" pitchFamily="50" charset="-128"/>
                          <a:ea typeface="HGP創英角ｺﾞｼｯｸUB" pitchFamily="50" charset="-128"/>
                        </a:rPr>
                        <a:t>以内。</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2555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800" b="0" i="0" u="none" strike="noStrike" cap="none" normalizeH="0" baseline="0">
                          <a:ln>
                            <a:noFill/>
                          </a:ln>
                          <a:solidFill>
                            <a:schemeClr val="tx1"/>
                          </a:solidFill>
                          <a:effectLst/>
                          <a:latin typeface="HGP創英角ｺﾞｼｯｸUB" pitchFamily="50" charset="-128"/>
                          <a:ea typeface="HGP創英角ｺﾞｼｯｸUB" pitchFamily="50" charset="-128"/>
                        </a:rPr>
                        <a:t>什器の借上げ費</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800" b="0" i="0" u="none" strike="noStrike" cap="none" normalizeH="0" baseline="0">
                          <a:ln>
                            <a:noFill/>
                          </a:ln>
                          <a:solidFill>
                            <a:schemeClr val="tx1"/>
                          </a:solidFill>
                          <a:effectLst/>
                          <a:latin typeface="HGP創英角ｺﾞｼｯｸUB" pitchFamily="50" charset="-128"/>
                          <a:ea typeface="HGP創英角ｺﾞｼｯｸUB" pitchFamily="50" charset="-128"/>
                        </a:rPr>
                        <a:t>冷蔵ケース等</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10</a:t>
                      </a:r>
                      <a:r>
                        <a:rPr kumimoji="1" lang="ja-JP" altLang="en-US"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分の</a:t>
                      </a:r>
                      <a:r>
                        <a:rPr kumimoji="1" lang="en-US" altLang="ja-JP"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5</a:t>
                      </a:r>
                      <a:r>
                        <a:rPr kumimoji="1" lang="ja-JP" altLang="en-US"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以内。</a:t>
                      </a:r>
                      <a:r>
                        <a:rPr kumimoji="1" lang="en-US" altLang="ja-JP"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1</a:t>
                      </a:r>
                      <a:r>
                        <a:rPr kumimoji="1" lang="ja-JP" altLang="en-US"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台まで。</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254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800" b="0" i="0" u="none" strike="noStrike" cap="none" normalizeH="0" baseline="0">
                          <a:ln>
                            <a:noFill/>
                          </a:ln>
                          <a:solidFill>
                            <a:schemeClr val="tx1"/>
                          </a:solidFill>
                          <a:effectLst/>
                          <a:latin typeface="HGP創英角ｺﾞｼｯｸUB" pitchFamily="50" charset="-128"/>
                          <a:ea typeface="HGP創英角ｺﾞｼｯｸUB" pitchFamily="50" charset="-128"/>
                        </a:rPr>
                        <a:t>その他</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800" b="0" i="0" u="none" strike="noStrike" cap="none" normalizeH="0" baseline="0">
                          <a:ln>
                            <a:noFill/>
                          </a:ln>
                          <a:solidFill>
                            <a:schemeClr val="tx1"/>
                          </a:solidFill>
                          <a:effectLst/>
                          <a:latin typeface="HGP創英角ｺﾞｼｯｸUB" pitchFamily="50" charset="-128"/>
                          <a:ea typeface="HGP創英角ｺﾞｼｯｸUB" pitchFamily="50" charset="-128"/>
                        </a:rPr>
                        <a:t>特に必要と認めたもの。</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HGP創英角ｺﾞｼｯｸUB" pitchFamily="50" charset="-128"/>
                        <a:ea typeface="HGP創英角ｺﾞｼｯｸUB" pitchFamily="50" charset="-128"/>
                      </a:endParaRP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bl>
          </a:graphicData>
        </a:graphic>
      </p:graphicFrame>
      <p:graphicFrame>
        <p:nvGraphicFramePr>
          <p:cNvPr id="3409" name="Group 337"/>
          <p:cNvGraphicFramePr>
            <a:graphicFrameLocks noGrp="1"/>
          </p:cNvGraphicFramePr>
          <p:nvPr>
            <p:extLst>
              <p:ext uri="{D42A27DB-BD31-4B8C-83A1-F6EECF244321}">
                <p14:modId xmlns:p14="http://schemas.microsoft.com/office/powerpoint/2010/main" val="1743887124"/>
              </p:ext>
            </p:extLst>
          </p:nvPr>
        </p:nvGraphicFramePr>
        <p:xfrm>
          <a:off x="260648" y="7030403"/>
          <a:ext cx="6264696" cy="725108"/>
        </p:xfrm>
        <a:graphic>
          <a:graphicData uri="http://schemas.openxmlformats.org/drawingml/2006/table">
            <a:tbl>
              <a:tblPr/>
              <a:tblGrid>
                <a:gridCol w="1289887">
                  <a:extLst>
                    <a:ext uri="{9D8B030D-6E8A-4147-A177-3AD203B41FA5}">
                      <a16:colId xmlns:a16="http://schemas.microsoft.com/office/drawing/2014/main" val="20000"/>
                    </a:ext>
                  </a:extLst>
                </a:gridCol>
                <a:gridCol w="2479395">
                  <a:extLst>
                    <a:ext uri="{9D8B030D-6E8A-4147-A177-3AD203B41FA5}">
                      <a16:colId xmlns:a16="http://schemas.microsoft.com/office/drawing/2014/main" val="20001"/>
                    </a:ext>
                  </a:extLst>
                </a:gridCol>
                <a:gridCol w="2495414">
                  <a:extLst>
                    <a:ext uri="{9D8B030D-6E8A-4147-A177-3AD203B41FA5}">
                      <a16:colId xmlns:a16="http://schemas.microsoft.com/office/drawing/2014/main" val="20002"/>
                    </a:ext>
                  </a:extLst>
                </a:gridCol>
              </a:tblGrid>
              <a:tr h="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名称</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800" b="0" i="0" u="none" strike="noStrike" cap="none" normalizeH="0" baseline="0">
                          <a:ln>
                            <a:noFill/>
                          </a:ln>
                          <a:solidFill>
                            <a:schemeClr val="tx1"/>
                          </a:solidFill>
                          <a:effectLst/>
                          <a:latin typeface="HGP創英角ｺﾞｼｯｸUB" pitchFamily="50" charset="-128"/>
                          <a:ea typeface="HGP創英角ｺﾞｼｯｸUB" pitchFamily="50" charset="-128"/>
                        </a:rPr>
                        <a:t>経費</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備考</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extLst>
                  <a:ext uri="{0D108BD9-81ED-4DB2-BD59-A6C34878D82A}">
                    <a16:rowId xmlns:a16="http://schemas.microsoft.com/office/drawing/2014/main" val="10000"/>
                  </a:ext>
                </a:extLst>
              </a:tr>
              <a:tr h="2555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800" b="0" i="0" u="none" strike="noStrike" cap="none" normalizeH="0" baseline="0">
                          <a:ln>
                            <a:noFill/>
                          </a:ln>
                          <a:solidFill>
                            <a:schemeClr val="tx1"/>
                          </a:solidFill>
                          <a:effectLst/>
                          <a:latin typeface="HGP創英角ｺﾞｼｯｸUB" pitchFamily="50" charset="-128"/>
                          <a:ea typeface="HGP創英角ｺﾞｼｯｸUB" pitchFamily="50" charset="-128"/>
                        </a:rPr>
                        <a:t>鎌倉市姉妹都市物産展</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800" b="0" i="0" u="none" strike="noStrike" cap="none" normalizeH="0" baseline="0">
                          <a:ln>
                            <a:noFill/>
                          </a:ln>
                          <a:solidFill>
                            <a:schemeClr val="tx1"/>
                          </a:solidFill>
                          <a:effectLst/>
                          <a:latin typeface="HGP創英角ｺﾞｼｯｸUB" pitchFamily="50" charset="-128"/>
                          <a:ea typeface="HGP創英角ｺﾞｼｯｸUB" pitchFamily="50" charset="-128"/>
                        </a:rPr>
                        <a:t>交通費・輸送費</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市が車両を調達するため。</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54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800" b="0" i="0" u="none" strike="noStrike" cap="none" normalizeH="0" baseline="0" dirty="0">
                          <a:ln>
                            <a:noFill/>
                          </a:ln>
                          <a:solidFill>
                            <a:schemeClr val="tx1"/>
                          </a:solidFill>
                          <a:effectLst/>
                          <a:latin typeface="HGP創英角ｺﾞｼｯｸUB" pitchFamily="50" charset="-128"/>
                          <a:ea typeface="HGP創英角ｺﾞｼｯｸUB" pitchFamily="50" charset="-128"/>
                        </a:rPr>
                        <a:t>出石お城まつり</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0002"/>
                  </a:ext>
                </a:extLst>
              </a:tr>
            </a:tbl>
          </a:graphicData>
        </a:graphic>
      </p:graphicFrame>
    </p:spTree>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1719</TotalTime>
  <Words>1056</Words>
  <Application>Microsoft Office PowerPoint</Application>
  <PresentationFormat>A4 210 x 297 mm</PresentationFormat>
  <Paragraphs>159</Paragraphs>
  <Slides>2</Slides>
  <Notes>0</Notes>
  <HiddenSlides>0</HiddenSlides>
  <MMClips>0</MMClips>
  <ScaleCrop>false</ScaleCrop>
  <HeadingPairs>
    <vt:vector size="6" baseType="variant">
      <vt:variant>
        <vt:lpstr>使用されているフォント</vt:lpstr>
      </vt:variant>
      <vt:variant>
        <vt:i4>2</vt:i4>
      </vt:variant>
      <vt:variant>
        <vt:lpstr>テーマ</vt:lpstr>
      </vt:variant>
      <vt:variant>
        <vt:i4>1</vt:i4>
      </vt:variant>
      <vt:variant>
        <vt:lpstr>スライド タイトル</vt:lpstr>
      </vt:variant>
      <vt:variant>
        <vt:i4>2</vt:i4>
      </vt:variant>
    </vt:vector>
  </HeadingPairs>
  <TitlesOfParts>
    <vt:vector size="5" baseType="lpstr">
      <vt:lpstr>HGP創英角ｺﾞｼｯｸUB</vt:lpstr>
      <vt:lpstr>Arial</vt:lpstr>
      <vt:lpstr>標準デザイン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商工課</dc:creator>
  <cp:lastModifiedBy>高柳 京太</cp:lastModifiedBy>
  <cp:revision>72</cp:revision>
  <cp:lastPrinted>2017-07-13T13:17:42Z</cp:lastPrinted>
  <dcterms:created xsi:type="dcterms:W3CDTF">2013-07-18T04:29:52Z</dcterms:created>
  <dcterms:modified xsi:type="dcterms:W3CDTF">2026-04-27T08:39:35Z</dcterms:modified>
</cp:coreProperties>
</file>