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4"/>
  </p:notesMasterIdLst>
  <p:handoutMasterIdLst>
    <p:handoutMasterId r:id="rId15"/>
  </p:handoutMasterIdLst>
  <p:sldIdLst>
    <p:sldId id="258" r:id="rId3"/>
    <p:sldId id="303" r:id="rId4"/>
    <p:sldId id="304" r:id="rId5"/>
    <p:sldId id="305" r:id="rId6"/>
    <p:sldId id="261" r:id="rId7"/>
    <p:sldId id="262" r:id="rId8"/>
    <p:sldId id="263" r:id="rId9"/>
    <p:sldId id="264" r:id="rId10"/>
    <p:sldId id="275" r:id="rId11"/>
    <p:sldId id="301" r:id="rId12"/>
    <p:sldId id="302" r:id="rId13"/>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4280" autoAdjust="0"/>
  </p:normalViewPr>
  <p:slideViewPr>
    <p:cSldViewPr snapToGrid="0" showGuides="1">
      <p:cViewPr varScale="1">
        <p:scale>
          <a:sx n="109" d="100"/>
          <a:sy n="109" d="100"/>
        </p:scale>
        <p:origin x="1830" y="108"/>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551" cy="497721"/>
          </a:xfrm>
          <a:prstGeom prst="rect">
            <a:avLst/>
          </a:prstGeom>
        </p:spPr>
        <p:txBody>
          <a:bodyPr vert="horz" lIns="91305" tIns="45652" rIns="91305" bIns="456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954" y="2"/>
            <a:ext cx="2946636" cy="497721"/>
          </a:xfrm>
          <a:prstGeom prst="rect">
            <a:avLst/>
          </a:prstGeom>
        </p:spPr>
        <p:txBody>
          <a:bodyPr vert="horz" lIns="91305" tIns="45652" rIns="91305" bIns="45652" rtlCol="0"/>
          <a:lstStyle>
            <a:lvl1pPr algn="r">
              <a:defRPr sz="1200"/>
            </a:lvl1pPr>
          </a:lstStyle>
          <a:p>
            <a:fld id="{4B6B62A1-1A12-4ED8-9FAC-5F8806963426}" type="datetime1">
              <a:rPr kumimoji="1" lang="ja-JP" altLang="en-US" smtClean="0"/>
              <a:t>2020/12/25</a:t>
            </a:fld>
            <a:endParaRPr kumimoji="1" lang="ja-JP" altLang="en-US"/>
          </a:p>
        </p:txBody>
      </p:sp>
      <p:sp>
        <p:nvSpPr>
          <p:cNvPr id="4" name="フッター プレースホルダー 3"/>
          <p:cNvSpPr>
            <a:spLocks noGrp="1"/>
          </p:cNvSpPr>
          <p:nvPr>
            <p:ph type="ftr" sz="quarter" idx="2"/>
          </p:nvPr>
        </p:nvSpPr>
        <p:spPr>
          <a:xfrm>
            <a:off x="1" y="9428918"/>
            <a:ext cx="2945551" cy="497720"/>
          </a:xfrm>
          <a:prstGeom prst="rect">
            <a:avLst/>
          </a:prstGeom>
        </p:spPr>
        <p:txBody>
          <a:bodyPr vert="horz" lIns="91305" tIns="45652" rIns="91305" bIns="456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954" y="9428918"/>
            <a:ext cx="2946636" cy="497720"/>
          </a:xfrm>
          <a:prstGeom prst="rect">
            <a:avLst/>
          </a:prstGeom>
        </p:spPr>
        <p:txBody>
          <a:bodyPr vert="horz" lIns="91305" tIns="45652" rIns="91305" bIns="45652"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448" cy="497838"/>
          </a:xfrm>
          <a:prstGeom prst="rect">
            <a:avLst/>
          </a:prstGeom>
        </p:spPr>
        <p:txBody>
          <a:bodyPr vert="horz" lIns="91305" tIns="45652" rIns="91305"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1"/>
            <a:ext cx="2945448" cy="497838"/>
          </a:xfrm>
          <a:prstGeom prst="rect">
            <a:avLst/>
          </a:prstGeom>
        </p:spPr>
        <p:txBody>
          <a:bodyPr vert="horz" lIns="91305" tIns="45652" rIns="91305" bIns="45652" rtlCol="0"/>
          <a:lstStyle>
            <a:lvl1pPr algn="r">
              <a:defRPr sz="1200"/>
            </a:lvl1pPr>
          </a:lstStyle>
          <a:p>
            <a:fld id="{5D9202CF-90D7-4055-B5BC-D5A227A9ACBA}" type="datetime1">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305" tIns="45652" rIns="91305" bIns="45652"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305" tIns="45652" rIns="91305"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305" tIns="45652" rIns="91305" bIns="45652"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72100"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046">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3046">
                <a:defRPr/>
              </a:pPr>
              <a:t>11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0502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6403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99372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588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72100"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046">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3046">
                <a:defRPr/>
              </a:pPr>
              <a:t>10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7946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1619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76206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55612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090211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987318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018916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516476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93768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4801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50310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5727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2020/12/25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2020/12/25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2020/12/25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2020/12/25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2020/12/25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029144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BEE86DB-0CA8-458D-93B0-66F33AAAE0D2}"/>
              </a:ext>
            </a:extLst>
          </p:cNvPr>
          <p:cNvPicPr>
            <a:picLocks noChangeAspect="1"/>
          </p:cNvPicPr>
          <p:nvPr/>
        </p:nvPicPr>
        <p:blipFill>
          <a:blip r:embed="rId3"/>
          <a:stretch>
            <a:fillRect/>
          </a:stretch>
        </p:blipFill>
        <p:spPr>
          <a:xfrm>
            <a:off x="2011790" y="2621000"/>
            <a:ext cx="7212440" cy="1220625"/>
          </a:xfrm>
          <a:prstGeom prst="rect">
            <a:avLst/>
          </a:prstGeom>
        </p:spPr>
      </p:pic>
      <p:sp>
        <p:nvSpPr>
          <p:cNvPr id="11" name="正方形/長方形 10">
            <a:extLst>
              <a:ext uri="{FF2B5EF4-FFF2-40B4-BE49-F238E27FC236}">
                <a16:creationId xmlns:a16="http://schemas.microsoft.com/office/drawing/2014/main" id="{9DA8888C-C55D-4E6E-B876-F5B3EFCDFD4D}"/>
              </a:ext>
            </a:extLst>
          </p:cNvPr>
          <p:cNvSpPr/>
          <p:nvPr/>
        </p:nvSpPr>
        <p:spPr>
          <a:xfrm>
            <a:off x="1950648" y="2292467"/>
            <a:ext cx="7540140" cy="17446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角丸四角形 13">
            <a:extLst>
              <a:ext uri="{FF2B5EF4-FFF2-40B4-BE49-F238E27FC236}">
                <a16:creationId xmlns:a16="http://schemas.microsoft.com/office/drawing/2014/main" id="{A95FA7CB-8B8A-4983-8C54-201C2D3E6ED3}"/>
              </a:ext>
            </a:extLst>
          </p:cNvPr>
          <p:cNvSpPr/>
          <p:nvPr/>
        </p:nvSpPr>
        <p:spPr>
          <a:xfrm>
            <a:off x="3971925" y="2958376"/>
            <a:ext cx="5267325" cy="883535"/>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7" name="正方形/長方形 6"/>
          <p:cNvSpPr/>
          <p:nvPr/>
        </p:nvSpPr>
        <p:spPr>
          <a:xfrm>
            <a:off x="0"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r>
              <a:rPr lang="ja-JP" altLang="en-US" sz="1400" dirty="0">
                <a:solidFill>
                  <a:srgbClr val="FF0000"/>
                </a:solidFill>
                <a:latin typeface="+mj-ea"/>
                <a:ea typeface="+mj-ea"/>
                <a:cs typeface="Meiryo UI" panose="020B0604030504040204" pitchFamily="50" charset="-128"/>
              </a:rPr>
              <a:t>（</a:t>
            </a:r>
            <a:r>
              <a:rPr lang="ja-JP" altLang="en-US" sz="1400" b="1" dirty="0">
                <a:solidFill>
                  <a:srgbClr val="FF0000"/>
                </a:solidFill>
                <a:latin typeface="+mj-ea"/>
                <a:ea typeface="+mj-ea"/>
                <a:cs typeface="Meiryo UI" panose="020B0604030504040204" pitchFamily="50" charset="-128"/>
              </a:rPr>
              <a:t>未定稿</a:t>
            </a:r>
            <a:r>
              <a:rPr lang="en-US" altLang="ja-JP" sz="1400" b="1" dirty="0">
                <a:solidFill>
                  <a:srgbClr val="FF0000"/>
                </a:solidFill>
                <a:latin typeface="+mj-ea"/>
                <a:ea typeface="+mj-ea"/>
                <a:cs typeface="Meiryo UI" panose="020B0604030504040204" pitchFamily="50" charset="-128"/>
              </a:rPr>
              <a:t>_</a:t>
            </a:r>
            <a:r>
              <a:rPr lang="ja-JP" altLang="en-US" sz="1400" b="1" dirty="0">
                <a:solidFill>
                  <a:srgbClr val="FF0000"/>
                </a:solidFill>
                <a:latin typeface="+mj-ea"/>
                <a:ea typeface="+mj-ea"/>
                <a:cs typeface="Meiryo UI" panose="020B0604030504040204" pitchFamily="50" charset="-128"/>
              </a:rPr>
              <a:t>関東農政局加筆</a:t>
            </a:r>
            <a:r>
              <a:rPr lang="en-US" altLang="ja-JP" sz="1400" b="1" dirty="0">
                <a:solidFill>
                  <a:srgbClr val="FF0000"/>
                </a:solidFill>
                <a:latin typeface="+mj-ea"/>
                <a:ea typeface="+mj-ea"/>
                <a:cs typeface="Meiryo UI" panose="020B0604030504040204" pitchFamily="50" charset="-128"/>
              </a:rPr>
              <a:t>_</a:t>
            </a:r>
            <a:r>
              <a:rPr lang="ja-JP" altLang="en-US" sz="1200" b="1" dirty="0">
                <a:solidFill>
                  <a:srgbClr val="FF0000"/>
                </a:solidFill>
                <a:latin typeface="+mj-ea"/>
                <a:ea typeface="+mj-ea"/>
                <a:cs typeface="Meiryo UI" panose="020B0604030504040204" pitchFamily="50" charset="-128"/>
              </a:rPr>
              <a:t>令和２年７月</a:t>
            </a:r>
            <a:r>
              <a:rPr lang="en-US" altLang="ja-JP" sz="1200" b="1" dirty="0">
                <a:solidFill>
                  <a:srgbClr val="FF0000"/>
                </a:solidFill>
                <a:latin typeface="+mj-ea"/>
                <a:ea typeface="+mj-ea"/>
                <a:cs typeface="Meiryo UI" panose="020B0604030504040204" pitchFamily="50" charset="-128"/>
              </a:rPr>
              <a:t>17</a:t>
            </a:r>
            <a:r>
              <a:rPr lang="ja-JP" altLang="en-US" sz="1200" b="1" dirty="0">
                <a:solidFill>
                  <a:srgbClr val="FF0000"/>
                </a:solidFill>
                <a:latin typeface="+mj-ea"/>
                <a:ea typeface="+mj-ea"/>
                <a:cs typeface="Meiryo UI" panose="020B0604030504040204" pitchFamily="50" charset="-128"/>
              </a:rPr>
              <a:t>日</a:t>
            </a:r>
            <a:r>
              <a:rPr lang="ja-JP" altLang="en-US" sz="1400" dirty="0">
                <a:solidFill>
                  <a:srgbClr val="FF0000"/>
                </a:solidFill>
                <a:latin typeface="+mj-ea"/>
                <a:ea typeface="+mj-ea"/>
                <a:cs typeface="Meiryo UI" panose="020B0604030504040204" pitchFamily="50" charset="-128"/>
              </a:rPr>
              <a:t>）</a:t>
            </a:r>
          </a:p>
        </p:txBody>
      </p:sp>
      <p:sp>
        <p:nvSpPr>
          <p:cNvPr id="31" name="角丸四角形 14">
            <a:extLst>
              <a:ext uri="{FF2B5EF4-FFF2-40B4-BE49-F238E27FC236}">
                <a16:creationId xmlns:a16="http://schemas.microsoft.com/office/drawing/2014/main" id="{064ED936-6F42-40AC-ABBA-D3EF671CC302}"/>
              </a:ext>
            </a:extLst>
          </p:cNvPr>
          <p:cNvSpPr/>
          <p:nvPr/>
        </p:nvSpPr>
        <p:spPr>
          <a:xfrm>
            <a:off x="372267" y="4992220"/>
            <a:ext cx="7902890" cy="150238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市町村長</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同一都道府県内にある２以上の市町村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都道府県知事</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農林水産大臣</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農業用生産施設</a:t>
            </a:r>
            <a:r>
              <a:rPr lang="ja-JP" altLang="en-US" sz="1050" dirty="0">
                <a:solidFill>
                  <a:schemeClr val="tx1"/>
                </a:solidFill>
                <a:latin typeface="Meiryo UI" panose="020B0604030504040204" pitchFamily="50" charset="-128"/>
                <a:ea typeface="Meiryo UI" panose="020B0604030504040204" pitchFamily="50" charset="-128"/>
              </a:rPr>
              <a:t>」とは、畜舎、蚕室、温室その他これらに類する</a:t>
            </a:r>
            <a:r>
              <a:rPr lang="ja-JP" altLang="en-US" sz="1050" dirty="0">
                <a:solidFill>
                  <a:srgbClr val="FF0000"/>
                </a:solidFill>
                <a:latin typeface="Meiryo UI" panose="020B0604030504040204" pitchFamily="50" charset="-128"/>
                <a:ea typeface="Meiryo UI" panose="020B0604030504040204" pitchFamily="50" charset="-128"/>
              </a:rPr>
              <a:t>農畜産物の生産の用に供する施設</a:t>
            </a:r>
            <a:r>
              <a:rPr lang="ja-JP" altLang="en-US" sz="1050" dirty="0">
                <a:solidFill>
                  <a:schemeClr val="tx1"/>
                </a:solidFill>
                <a:latin typeface="Meiryo UI" panose="020B0604030504040204" pitchFamily="50" charset="-128"/>
                <a:ea typeface="Meiryo UI" panose="020B0604030504040204" pitchFamily="50" charset="-128"/>
              </a:rPr>
              <a:t>をいいます。</a:t>
            </a:r>
            <a:endPar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9">
            <a:extLst>
              <a:ext uri="{FF2B5EF4-FFF2-40B4-BE49-F238E27FC236}">
                <a16:creationId xmlns:a16="http://schemas.microsoft.com/office/drawing/2014/main" id="{3DE80174-BA06-44AB-A2B4-44AB0E12763E}"/>
              </a:ext>
            </a:extLst>
          </p:cNvPr>
          <p:cNvSpPr/>
          <p:nvPr/>
        </p:nvSpPr>
        <p:spPr>
          <a:xfrm>
            <a:off x="8275157" y="2775652"/>
            <a:ext cx="1095465" cy="250249"/>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8" name="吹き出し: 線 17">
            <a:extLst>
              <a:ext uri="{FF2B5EF4-FFF2-40B4-BE49-F238E27FC236}">
                <a16:creationId xmlns:a16="http://schemas.microsoft.com/office/drawing/2014/main" id="{BEFA4C79-28C2-4339-9FE9-448146CD1B74}"/>
              </a:ext>
            </a:extLst>
          </p:cNvPr>
          <p:cNvSpPr/>
          <p:nvPr/>
        </p:nvSpPr>
        <p:spPr>
          <a:xfrm>
            <a:off x="526809" y="4257838"/>
            <a:ext cx="3718897" cy="513632"/>
          </a:xfrm>
          <a:prstGeom prst="borderCallout1">
            <a:avLst>
              <a:gd name="adj1" fmla="val 437"/>
              <a:gd name="adj2" fmla="val 8725"/>
              <a:gd name="adj3" fmla="val -86771"/>
              <a:gd name="adj4" fmla="val 42420"/>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申請する行政庁の欄に○を記入して下さい。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また、申請する市町村名又は都道府県名を記入してください。</a:t>
            </a:r>
          </a:p>
        </p:txBody>
      </p:sp>
      <p:sp>
        <p:nvSpPr>
          <p:cNvPr id="2" name="四角形: 角を丸くする 1">
            <a:extLst>
              <a:ext uri="{FF2B5EF4-FFF2-40B4-BE49-F238E27FC236}">
                <a16:creationId xmlns:a16="http://schemas.microsoft.com/office/drawing/2014/main"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5" name="吹き出し: 線 24">
            <a:extLst>
              <a:ext uri="{FF2B5EF4-FFF2-40B4-BE49-F238E27FC236}">
                <a16:creationId xmlns:a16="http://schemas.microsoft.com/office/drawing/2014/main" id="{A865D003-B4BE-4984-9561-34F61F351948}"/>
              </a:ext>
            </a:extLst>
          </p:cNvPr>
          <p:cNvSpPr/>
          <p:nvPr/>
        </p:nvSpPr>
        <p:spPr>
          <a:xfrm>
            <a:off x="7483563" y="1881689"/>
            <a:ext cx="2173322" cy="319416"/>
          </a:xfrm>
          <a:prstGeom prst="borderCallout1">
            <a:avLst>
              <a:gd name="adj1" fmla="val 98647"/>
              <a:gd name="adj2" fmla="val 441"/>
              <a:gd name="adj3" fmla="val 276274"/>
              <a:gd name="adj4" fmla="val 3777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認定申請日を記載してください。</a:t>
            </a:r>
          </a:p>
        </p:txBody>
      </p:sp>
      <p:sp>
        <p:nvSpPr>
          <p:cNvPr id="28" name="吹き出し: 線 27">
            <a:extLst>
              <a:ext uri="{FF2B5EF4-FFF2-40B4-BE49-F238E27FC236}">
                <a16:creationId xmlns:a16="http://schemas.microsoft.com/office/drawing/2014/main" id="{18FA84AF-3701-44CB-8E9F-19BB3778A158}"/>
              </a:ext>
            </a:extLst>
          </p:cNvPr>
          <p:cNvSpPr/>
          <p:nvPr/>
        </p:nvSpPr>
        <p:spPr>
          <a:xfrm>
            <a:off x="2614854" y="1479098"/>
            <a:ext cx="4281247" cy="736029"/>
          </a:xfrm>
          <a:prstGeom prst="borderCallout1">
            <a:avLst>
              <a:gd name="adj1" fmla="val 101861"/>
              <a:gd name="adj2" fmla="val 263"/>
              <a:gd name="adj3" fmla="val 204892"/>
              <a:gd name="adj4" fmla="val 3175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夫婦、親子等が共同で申請する場合について</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申請者欄の「個人・法人名」欄に全員の氏名、フリガナ、生年月日を連記して</a:t>
            </a:r>
            <a:b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ください。</a:t>
            </a:r>
          </a:p>
        </p:txBody>
      </p:sp>
      <p:sp>
        <p:nvSpPr>
          <p:cNvPr id="34" name="吹き出し: 線 33">
            <a:extLst>
              <a:ext uri="{FF2B5EF4-FFF2-40B4-BE49-F238E27FC236}">
                <a16:creationId xmlns:a16="http://schemas.microsoft.com/office/drawing/2014/main" id="{2F7295FD-412D-459C-92C1-FCDEFCA49EF4}"/>
              </a:ext>
            </a:extLst>
          </p:cNvPr>
          <p:cNvSpPr/>
          <p:nvPr/>
        </p:nvSpPr>
        <p:spPr>
          <a:xfrm>
            <a:off x="7483563" y="4152288"/>
            <a:ext cx="2173321" cy="295578"/>
          </a:xfrm>
          <a:prstGeom prst="borderCallout1">
            <a:avLst>
              <a:gd name="adj1" fmla="val -43"/>
              <a:gd name="adj2" fmla="val -93"/>
              <a:gd name="adj3" fmla="val -113436"/>
              <a:gd name="adj4" fmla="val -9664"/>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13">
            <a:extLst>
              <a:ext uri="{FF2B5EF4-FFF2-40B4-BE49-F238E27FC236}">
                <a16:creationId xmlns:a16="http://schemas.microsoft.com/office/drawing/2014/main" id="{A1073545-7104-4CFF-8A2A-D4B56B0991B1}"/>
              </a:ext>
            </a:extLst>
          </p:cNvPr>
          <p:cNvSpPr/>
          <p:nvPr/>
        </p:nvSpPr>
        <p:spPr>
          <a:xfrm>
            <a:off x="2011790" y="2939741"/>
            <a:ext cx="1531510" cy="883535"/>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4" name="角丸四角形 13">
            <a:extLst>
              <a:ext uri="{FF2B5EF4-FFF2-40B4-BE49-F238E27FC236}">
                <a16:creationId xmlns:a16="http://schemas.microsoft.com/office/drawing/2014/main" id="{3FAACC25-937E-463A-849B-FDB274FABED0}"/>
              </a:ext>
            </a:extLst>
          </p:cNvPr>
          <p:cNvSpPr/>
          <p:nvPr/>
        </p:nvSpPr>
        <p:spPr>
          <a:xfrm>
            <a:off x="6896101" y="3199491"/>
            <a:ext cx="2295524" cy="610510"/>
          </a:xfrm>
          <a:prstGeom prst="roundRect">
            <a:avLst>
              <a:gd name="adj" fmla="val 4952"/>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3" name="四角形: 角を丸くする 2">
            <a:extLst>
              <a:ext uri="{FF2B5EF4-FFF2-40B4-BE49-F238E27FC236}">
                <a16:creationId xmlns:a16="http://schemas.microsoft.com/office/drawing/2014/main" id="{E580566B-F701-4A0F-B2B2-609727382006}"/>
              </a:ext>
            </a:extLst>
          </p:cNvPr>
          <p:cNvSpPr/>
          <p:nvPr/>
        </p:nvSpPr>
        <p:spPr>
          <a:xfrm>
            <a:off x="6467477" y="3429000"/>
            <a:ext cx="355498" cy="13188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2813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3A2EA72-76E8-4653-BDAF-0D75F58BA317}"/>
              </a:ext>
            </a:extLst>
          </p:cNvPr>
          <p:cNvPicPr>
            <a:picLocks noChangeAspect="1"/>
          </p:cNvPicPr>
          <p:nvPr/>
        </p:nvPicPr>
        <p:blipFill>
          <a:blip r:embed="rId3"/>
          <a:stretch>
            <a:fillRect/>
          </a:stretch>
        </p:blipFill>
        <p:spPr>
          <a:xfrm>
            <a:off x="120984" y="3124536"/>
            <a:ext cx="6557827" cy="3544824"/>
          </a:xfrm>
          <a:prstGeom prst="rect">
            <a:avLst/>
          </a:prstGeom>
        </p:spPr>
      </p:pic>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31"/>
            <a:ext cx="9539879" cy="1638902"/>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1513235"/>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具体的な計算式例は、以下のとおり。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主たる従事者の１人当たりの所得目標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青色申告をしていない場合は、帳簿や伝票等を用いて、青色申告決算書に該当する科目の金額を求め、算出する。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id="{908B97C1-3A3D-497B-A9F9-9461DD279C90}"/>
              </a:ext>
            </a:extLst>
          </p:cNvPr>
          <p:cNvGrpSpPr/>
          <p:nvPr/>
        </p:nvGrpSpPr>
        <p:grpSpPr>
          <a:xfrm>
            <a:off x="3693111" y="918127"/>
            <a:ext cx="2016224" cy="792087"/>
            <a:chOff x="3728864" y="1484785"/>
            <a:chExt cx="2016224" cy="792087"/>
          </a:xfrm>
        </p:grpSpPr>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3893378" y="1881108"/>
              <a:ext cx="1707694" cy="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3728864" y="1484785"/>
              <a:ext cx="2016224" cy="792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　</a:t>
              </a:r>
              <a:r>
                <a:rPr kumimoji="1" lang="ja-JP" altLang="en-US"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経費</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主たる従事者の人数</a:t>
              </a:r>
            </a:p>
          </p:txBody>
        </p:sp>
      </p:grpSp>
      <p:sp>
        <p:nvSpPr>
          <p:cNvPr id="27" name="正方形/長方形 26">
            <a:extLst>
              <a:ext uri="{FF2B5EF4-FFF2-40B4-BE49-F238E27FC236}">
                <a16:creationId xmlns:a16="http://schemas.microsoft.com/office/drawing/2014/main" id="{7617154D-91CE-4FC5-BF13-B6A9E8FB20CA}"/>
              </a:ext>
            </a:extLst>
          </p:cNvPr>
          <p:cNvSpPr/>
          <p:nvPr/>
        </p:nvSpPr>
        <p:spPr>
          <a:xfrm>
            <a:off x="6914318" y="2636914"/>
            <a:ext cx="2802998" cy="394460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6991638" y="2854938"/>
            <a:ext cx="2448272"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6914318" y="2502524"/>
            <a:ext cx="2802997" cy="2712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cxnSp>
        <p:nvCxnSpPr>
          <p:cNvPr id="33" name="直線コネクタ 32">
            <a:extLst>
              <a:ext uri="{FF2B5EF4-FFF2-40B4-BE49-F238E27FC236}">
                <a16:creationId xmlns:a16="http://schemas.microsoft.com/office/drawing/2014/main" id="{50BD3964-DF09-4AE5-B799-1F97B32EFFFA}"/>
              </a:ext>
            </a:extLst>
          </p:cNvPr>
          <p:cNvCxnSpPr>
            <a:cxnSpLocks/>
          </p:cNvCxnSpPr>
          <p:nvPr/>
        </p:nvCxnSpPr>
        <p:spPr>
          <a:xfrm>
            <a:off x="2351187" y="3058219"/>
            <a:ext cx="1" cy="137841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ACCAB831-5BA4-4646-859C-35C45097A1FF}"/>
              </a:ext>
            </a:extLst>
          </p:cNvPr>
          <p:cNvCxnSpPr>
            <a:cxnSpLocks/>
          </p:cNvCxnSpPr>
          <p:nvPr/>
        </p:nvCxnSpPr>
        <p:spPr>
          <a:xfrm flipV="1">
            <a:off x="2351187" y="3069431"/>
            <a:ext cx="4497288" cy="910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4DAD3081-2F20-4D1F-BCD7-0B5A7318CE95}"/>
              </a:ext>
            </a:extLst>
          </p:cNvPr>
          <p:cNvCxnSpPr>
            <a:cxnSpLocks/>
          </p:cNvCxnSpPr>
          <p:nvPr/>
        </p:nvCxnSpPr>
        <p:spPr>
          <a:xfrm>
            <a:off x="6830403" y="3077269"/>
            <a:ext cx="0" cy="4789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74241832-C5B0-46A3-BC52-E3E49519B203}"/>
              </a:ext>
            </a:extLst>
          </p:cNvPr>
          <p:cNvSpPr/>
          <p:nvPr/>
        </p:nvSpPr>
        <p:spPr>
          <a:xfrm>
            <a:off x="7058333" y="3329896"/>
            <a:ext cx="1085434" cy="4147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26,803,000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8516079" y="3333748"/>
            <a:ext cx="1085435" cy="41475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16,824,000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59" name="直線コネクタ 58">
            <a:extLst>
              <a:ext uri="{FF2B5EF4-FFF2-40B4-BE49-F238E27FC236}">
                <a16:creationId xmlns:a16="http://schemas.microsoft.com/office/drawing/2014/main" id="{A65649AB-D178-40E6-9490-F69F70E4B015}"/>
              </a:ext>
            </a:extLst>
          </p:cNvPr>
          <p:cNvCxnSpPr>
            <a:cxnSpLocks/>
            <a:endCxn id="52" idx="1"/>
          </p:cNvCxnSpPr>
          <p:nvPr/>
        </p:nvCxnSpPr>
        <p:spPr>
          <a:xfrm>
            <a:off x="6825208" y="3537148"/>
            <a:ext cx="233125" cy="1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D5CB4EF6-FFF7-4A41-BDF5-1C829856D8CA}"/>
              </a:ext>
            </a:extLst>
          </p:cNvPr>
          <p:cNvCxnSpPr>
            <a:cxnSpLocks/>
          </p:cNvCxnSpPr>
          <p:nvPr/>
        </p:nvCxnSpPr>
        <p:spPr>
          <a:xfrm flipV="1">
            <a:off x="4613239" y="6560344"/>
            <a:ext cx="2218567" cy="284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B35BDA78-2BF1-492D-97F4-C345DB75375D}"/>
              </a:ext>
            </a:extLst>
          </p:cNvPr>
          <p:cNvCxnSpPr>
            <a:cxnSpLocks/>
          </p:cNvCxnSpPr>
          <p:nvPr/>
        </p:nvCxnSpPr>
        <p:spPr>
          <a:xfrm>
            <a:off x="7401272" y="5092881"/>
            <a:ext cx="1749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C2903A49-8C6F-49CB-A3AD-FB510DF6FAD1}"/>
              </a:ext>
            </a:extLst>
          </p:cNvPr>
          <p:cNvSpPr/>
          <p:nvPr/>
        </p:nvSpPr>
        <p:spPr>
          <a:xfrm>
            <a:off x="7084243" y="5141701"/>
            <a:ext cx="2448272" cy="23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sp>
        <p:nvSpPr>
          <p:cNvPr id="68" name="正方形/長方形 67">
            <a:extLst>
              <a:ext uri="{FF2B5EF4-FFF2-40B4-BE49-F238E27FC236}">
                <a16:creationId xmlns:a16="http://schemas.microsoft.com/office/drawing/2014/main" id="{C35F0FA8-46AF-406D-A438-32DBA1A6602F}"/>
              </a:ext>
            </a:extLst>
          </p:cNvPr>
          <p:cNvSpPr/>
          <p:nvPr/>
        </p:nvSpPr>
        <p:spPr>
          <a:xfrm>
            <a:off x="7113240" y="5917680"/>
            <a:ext cx="2448272" cy="535656"/>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4,989,500</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69" name="直線コネクタ 68">
            <a:extLst>
              <a:ext uri="{FF2B5EF4-FFF2-40B4-BE49-F238E27FC236}">
                <a16:creationId xmlns:a16="http://schemas.microsoft.com/office/drawing/2014/main" id="{9B0BB71C-704E-4C6E-909D-E057CFCD6564}"/>
              </a:ext>
            </a:extLst>
          </p:cNvPr>
          <p:cNvCxnSpPr>
            <a:cxnSpLocks/>
          </p:cNvCxnSpPr>
          <p:nvPr/>
        </p:nvCxnSpPr>
        <p:spPr>
          <a:xfrm flipH="1">
            <a:off x="6822281" y="3861048"/>
            <a:ext cx="2927" cy="271596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67BD9EBD-AAF4-4794-8764-50CA69F4A1E4}"/>
              </a:ext>
            </a:extLst>
          </p:cNvPr>
          <p:cNvCxnSpPr>
            <a:cxnSpLocks/>
          </p:cNvCxnSpPr>
          <p:nvPr/>
        </p:nvCxnSpPr>
        <p:spPr>
          <a:xfrm>
            <a:off x="6800018" y="3855774"/>
            <a:ext cx="2350814" cy="1083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D7B9B6FB-F469-4248-83DC-AFA1BF00D14E}"/>
              </a:ext>
            </a:extLst>
          </p:cNvPr>
          <p:cNvSpPr txBox="1"/>
          <p:nvPr/>
        </p:nvSpPr>
        <p:spPr>
          <a:xfrm>
            <a:off x="120984" y="2560963"/>
            <a:ext cx="4392000" cy="261610"/>
          </a:xfrm>
          <a:prstGeom prst="rect">
            <a:avLst/>
          </a:prstGeom>
          <a:solidFill>
            <a:schemeClr val="accent6">
              <a:lumMod val="40000"/>
              <a:lumOff val="60000"/>
            </a:schemeClr>
          </a:solidFill>
          <a:ln>
            <a:solidFill>
              <a:schemeClr val="tx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青色申告決算書（損益計算書）からの所得水準の算出方法（例）</a:t>
            </a:r>
          </a:p>
        </p:txBody>
      </p:sp>
      <p:sp>
        <p:nvSpPr>
          <p:cNvPr id="30" name="正方形/長方形 29">
            <a:extLst>
              <a:ext uri="{FF2B5EF4-FFF2-40B4-BE49-F238E27FC236}">
                <a16:creationId xmlns:a16="http://schemas.microsoft.com/office/drawing/2014/main" id="{D5C63266-F31A-4D3E-8202-406ED410B81D}"/>
              </a:ext>
            </a:extLst>
          </p:cNvPr>
          <p:cNvSpPr/>
          <p:nvPr/>
        </p:nvSpPr>
        <p:spPr>
          <a:xfrm>
            <a:off x="7655377" y="4525741"/>
            <a:ext cx="1388700" cy="48273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差引金額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9,979,000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4" name="直線コネクタ 33">
            <a:extLst>
              <a:ext uri="{FF2B5EF4-FFF2-40B4-BE49-F238E27FC236}">
                <a16:creationId xmlns:a16="http://schemas.microsoft.com/office/drawing/2014/main" id="{29B21CD7-478A-4976-A68E-311FCA09ED9E}"/>
              </a:ext>
            </a:extLst>
          </p:cNvPr>
          <p:cNvCxnSpPr>
            <a:cxnSpLocks/>
          </p:cNvCxnSpPr>
          <p:nvPr/>
        </p:nvCxnSpPr>
        <p:spPr>
          <a:xfrm flipV="1">
            <a:off x="9129464" y="3744648"/>
            <a:ext cx="0" cy="11640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矢印: 下 17">
            <a:extLst>
              <a:ext uri="{FF2B5EF4-FFF2-40B4-BE49-F238E27FC236}">
                <a16:creationId xmlns:a16="http://schemas.microsoft.com/office/drawing/2014/main" id="{A18565F4-0DC6-4F5F-8596-629FAC3B2295}"/>
              </a:ext>
            </a:extLst>
          </p:cNvPr>
          <p:cNvSpPr/>
          <p:nvPr/>
        </p:nvSpPr>
        <p:spPr>
          <a:xfrm>
            <a:off x="8024295" y="3974176"/>
            <a:ext cx="588337" cy="34653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id="{2F77DDEE-543B-443A-8B16-79415BD882E6}"/>
              </a:ext>
            </a:extLst>
          </p:cNvPr>
          <p:cNvCxnSpPr>
            <a:cxnSpLocks/>
          </p:cNvCxnSpPr>
          <p:nvPr/>
        </p:nvCxnSpPr>
        <p:spPr>
          <a:xfrm flipH="1">
            <a:off x="6729413" y="3607594"/>
            <a:ext cx="4763" cy="117871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2313C4EB-D63F-4525-AF62-84F98D9484E3}"/>
              </a:ext>
            </a:extLst>
          </p:cNvPr>
          <p:cNvCxnSpPr>
            <a:cxnSpLocks/>
            <a:endCxn id="30" idx="1"/>
          </p:cNvCxnSpPr>
          <p:nvPr/>
        </p:nvCxnSpPr>
        <p:spPr>
          <a:xfrm flipV="1">
            <a:off x="6724650" y="4767110"/>
            <a:ext cx="930727" cy="4915"/>
          </a:xfrm>
          <a:prstGeom prst="line">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矢印: 下 46">
            <a:extLst>
              <a:ext uri="{FF2B5EF4-FFF2-40B4-BE49-F238E27FC236}">
                <a16:creationId xmlns:a16="http://schemas.microsoft.com/office/drawing/2014/main" id="{E679C7F9-C743-4C50-8567-EB843D4ECAFD}"/>
              </a:ext>
            </a:extLst>
          </p:cNvPr>
          <p:cNvSpPr/>
          <p:nvPr/>
        </p:nvSpPr>
        <p:spPr>
          <a:xfrm>
            <a:off x="8024295" y="5501495"/>
            <a:ext cx="588337" cy="34653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55" name="直線コネクタ 54">
            <a:extLst>
              <a:ext uri="{FF2B5EF4-FFF2-40B4-BE49-F238E27FC236}">
                <a16:creationId xmlns:a16="http://schemas.microsoft.com/office/drawing/2014/main" id="{45912919-89F4-4338-B965-1400DF9337CF}"/>
              </a:ext>
            </a:extLst>
          </p:cNvPr>
          <p:cNvCxnSpPr>
            <a:cxnSpLocks/>
          </p:cNvCxnSpPr>
          <p:nvPr/>
        </p:nvCxnSpPr>
        <p:spPr>
          <a:xfrm>
            <a:off x="6671685" y="3621130"/>
            <a:ext cx="79159" cy="75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5C642655-4C07-4515-82C8-E3C858E2B332}"/>
              </a:ext>
            </a:extLst>
          </p:cNvPr>
          <p:cNvSpPr/>
          <p:nvPr/>
        </p:nvSpPr>
        <p:spPr>
          <a:xfrm>
            <a:off x="8238780" y="3514288"/>
            <a:ext cx="180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正方形/長方形 76">
            <a:extLst>
              <a:ext uri="{FF2B5EF4-FFF2-40B4-BE49-F238E27FC236}">
                <a16:creationId xmlns:a16="http://schemas.microsoft.com/office/drawing/2014/main" id="{2343A4CF-9B9D-4C13-AADE-7A543EA1236D}"/>
              </a:ext>
            </a:extLst>
          </p:cNvPr>
          <p:cNvSpPr/>
          <p:nvPr/>
        </p:nvSpPr>
        <p:spPr>
          <a:xfrm>
            <a:off x="6968678" y="4421991"/>
            <a:ext cx="2659528" cy="1009855"/>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7" name="グループ化 36">
            <a:extLst>
              <a:ext uri="{FF2B5EF4-FFF2-40B4-BE49-F238E27FC236}">
                <a16:creationId xmlns:a16="http://schemas.microsoft.com/office/drawing/2014/main" id="{342FBAB6-0A5C-4742-A51E-014C2AAD746C}"/>
              </a:ext>
            </a:extLst>
          </p:cNvPr>
          <p:cNvGrpSpPr/>
          <p:nvPr/>
        </p:nvGrpSpPr>
        <p:grpSpPr>
          <a:xfrm>
            <a:off x="9404131" y="6329410"/>
            <a:ext cx="432238" cy="542829"/>
            <a:chOff x="9404131" y="6329410"/>
            <a:chExt cx="432238" cy="542829"/>
          </a:xfrm>
        </p:grpSpPr>
        <p:sp>
          <p:nvSpPr>
            <p:cNvPr id="38" name="円/楕円 11">
              <a:extLst>
                <a:ext uri="{FF2B5EF4-FFF2-40B4-BE49-F238E27FC236}">
                  <a16:creationId xmlns:a16="http://schemas.microsoft.com/office/drawing/2014/main" id="{C3693951-B9DA-49A4-ADA6-433089054742}"/>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91D27BD9-9E70-47A7-A823-95111FC4F5D6}"/>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15688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a:extLst>
              <a:ext uri="{FF2B5EF4-FFF2-40B4-BE49-F238E27FC236}">
                <a16:creationId xmlns:a16="http://schemas.microsoft.com/office/drawing/2014/main" id="{39F2AB98-F745-4E81-BB6C-FABC74FCD9B3}"/>
              </a:ext>
            </a:extLst>
          </p:cNvPr>
          <p:cNvSpPr/>
          <p:nvPr/>
        </p:nvSpPr>
        <p:spPr>
          <a:xfrm>
            <a:off x="5933623" y="4976552"/>
            <a:ext cx="2600727" cy="306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9,310,000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4" name="直線コネクタ 63">
            <a:extLst>
              <a:ext uri="{FF2B5EF4-FFF2-40B4-BE49-F238E27FC236}">
                <a16:creationId xmlns:a16="http://schemas.microsoft.com/office/drawing/2014/main" id="{5D9FA1E3-0963-4026-A3B9-F1E8A56C8D36}"/>
              </a:ext>
            </a:extLst>
          </p:cNvPr>
          <p:cNvCxnSpPr>
            <a:cxnSpLocks/>
          </p:cNvCxnSpPr>
          <p:nvPr/>
        </p:nvCxnSpPr>
        <p:spPr>
          <a:xfrm flipV="1">
            <a:off x="2852331" y="3378995"/>
            <a:ext cx="2788" cy="309979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農業経営改善計画の所得水準の算出方法（法人の場合）</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29"/>
            <a:ext cx="9539879" cy="1500313"/>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307777"/>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7617154D-91CE-4FC5-BF13-B6A9E8FB20CA}"/>
              </a:ext>
            </a:extLst>
          </p:cNvPr>
          <p:cNvSpPr/>
          <p:nvPr/>
        </p:nvSpPr>
        <p:spPr>
          <a:xfrm>
            <a:off x="5807572" y="2381322"/>
            <a:ext cx="3888431" cy="421074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5817096" y="2479764"/>
            <a:ext cx="3811110"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農業・関連事業等に従事する役員の人数が２名の場合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5807571" y="2186702"/>
            <a:ext cx="3888431" cy="26198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sp>
        <p:nvSpPr>
          <p:cNvPr id="52" name="正方形/長方形 51">
            <a:extLst>
              <a:ext uri="{FF2B5EF4-FFF2-40B4-BE49-F238E27FC236}">
                <a16:creationId xmlns:a16="http://schemas.microsoft.com/office/drawing/2014/main" id="{74241832-C5B0-46A3-BC52-E3E49519B203}"/>
              </a:ext>
            </a:extLst>
          </p:cNvPr>
          <p:cNvSpPr/>
          <p:nvPr/>
        </p:nvSpPr>
        <p:spPr>
          <a:xfrm>
            <a:off x="6220256" y="2748914"/>
            <a:ext cx="1764000" cy="360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b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6,310,000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7192381" y="5014652"/>
            <a:ext cx="890609" cy="252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id="{C35F0FA8-46AF-406D-A438-32DBA1A6602F}"/>
              </a:ext>
            </a:extLst>
          </p:cNvPr>
          <p:cNvSpPr/>
          <p:nvPr/>
        </p:nvSpPr>
        <p:spPr>
          <a:xfrm>
            <a:off x="6220256" y="6104593"/>
            <a:ext cx="3130543" cy="420751"/>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6,201,517</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テキスト ボックス 29">
            <a:extLst>
              <a:ext uri="{FF2B5EF4-FFF2-40B4-BE49-F238E27FC236}">
                <a16:creationId xmlns:a16="http://schemas.microsoft.com/office/drawing/2014/main" id="{C3D514A0-FAEE-4562-A356-F5CCF207FB46}"/>
              </a:ext>
            </a:extLst>
          </p:cNvPr>
          <p:cNvSpPr txBox="1"/>
          <p:nvPr/>
        </p:nvSpPr>
        <p:spPr>
          <a:xfrm>
            <a:off x="158442" y="2250923"/>
            <a:ext cx="4427311" cy="261610"/>
          </a:xfrm>
          <a:prstGeom prst="rect">
            <a:avLst/>
          </a:prstGeom>
          <a:solidFill>
            <a:schemeClr val="accent6">
              <a:lumMod val="40000"/>
              <a:lumOff val="60000"/>
            </a:schemeClr>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損益計算書・及び一般管理費内訳書からの所得水準の算出方法（例）</a:t>
            </a:r>
          </a:p>
        </p:txBody>
      </p:sp>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2288704" y="1620395"/>
            <a:ext cx="72046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2360712" y="1118214"/>
            <a:ext cx="3011998"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準備金繰入額－準備金戻入額を加える。）</a:t>
            </a:r>
          </a:p>
        </p:txBody>
      </p:sp>
      <p:grpSp>
        <p:nvGrpSpPr>
          <p:cNvPr id="5" name="グループ化 4">
            <a:extLst>
              <a:ext uri="{FF2B5EF4-FFF2-40B4-BE49-F238E27FC236}">
                <a16:creationId xmlns:a16="http://schemas.microsoft.com/office/drawing/2014/main" id="{99E5B968-7545-43EE-965C-2D996E8C6C7B}"/>
              </a:ext>
            </a:extLst>
          </p:cNvPr>
          <p:cNvGrpSpPr/>
          <p:nvPr/>
        </p:nvGrpSpPr>
        <p:grpSpPr>
          <a:xfrm>
            <a:off x="7329264" y="908720"/>
            <a:ext cx="2086526" cy="674151"/>
            <a:chOff x="7467939" y="972655"/>
            <a:chExt cx="2086526" cy="674151"/>
          </a:xfrm>
        </p:grpSpPr>
        <p:sp>
          <p:nvSpPr>
            <p:cNvPr id="31" name="正方形/長方形 30">
              <a:extLst>
                <a:ext uri="{FF2B5EF4-FFF2-40B4-BE49-F238E27FC236}">
                  <a16:creationId xmlns:a16="http://schemas.microsoft.com/office/drawing/2014/main" id="{782B7A03-BA3D-4104-84CA-112C5D368688}"/>
                </a:ext>
              </a:extLst>
            </p:cNvPr>
            <p:cNvSpPr/>
            <p:nvPr/>
          </p:nvSpPr>
          <p:spPr>
            <a:xfrm>
              <a:off x="7467939" y="972655"/>
              <a:ext cx="2086526" cy="321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p:txBody>
        </p:sp>
        <p:cxnSp>
          <p:nvCxnSpPr>
            <p:cNvPr id="32" name="直線コネクタ 31">
              <a:extLst>
                <a:ext uri="{FF2B5EF4-FFF2-40B4-BE49-F238E27FC236}">
                  <a16:creationId xmlns:a16="http://schemas.microsoft.com/office/drawing/2014/main" id="{9C4AF4F7-BFD5-44D5-9612-45257DC2AC82}"/>
                </a:ext>
              </a:extLst>
            </p:cNvPr>
            <p:cNvCxnSpPr>
              <a:cxnSpLocks/>
            </p:cNvCxnSpPr>
            <p:nvPr/>
          </p:nvCxnSpPr>
          <p:spPr>
            <a:xfrm>
              <a:off x="7467940" y="1340768"/>
              <a:ext cx="20092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72DB5278-5CAD-4F52-BD22-A37B1ECD53D2}"/>
                </a:ext>
              </a:extLst>
            </p:cNvPr>
            <p:cNvSpPr/>
            <p:nvPr/>
          </p:nvSpPr>
          <p:spPr>
            <a:xfrm>
              <a:off x="7467939" y="1376344"/>
              <a:ext cx="2009205" cy="270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p:txBody>
        </p:sp>
      </p:grpSp>
      <p:sp>
        <p:nvSpPr>
          <p:cNvPr id="37" name="正方形/長方形 36">
            <a:extLst>
              <a:ext uri="{FF2B5EF4-FFF2-40B4-BE49-F238E27FC236}">
                <a16:creationId xmlns:a16="http://schemas.microsoft.com/office/drawing/2014/main" id="{68E28669-16CC-476E-9A23-52097438C985}"/>
              </a:ext>
            </a:extLst>
          </p:cNvPr>
          <p:cNvSpPr/>
          <p:nvPr/>
        </p:nvSpPr>
        <p:spPr>
          <a:xfrm>
            <a:off x="293835" y="1034500"/>
            <a:ext cx="2344874" cy="677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１人当たりの所得目標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正方形/長方形 39">
            <a:extLst>
              <a:ext uri="{FF2B5EF4-FFF2-40B4-BE49-F238E27FC236}">
                <a16:creationId xmlns:a16="http://schemas.microsoft.com/office/drawing/2014/main" id="{173ECE98-0076-4814-9F37-93790B29C64A}"/>
              </a:ext>
            </a:extLst>
          </p:cNvPr>
          <p:cNvSpPr/>
          <p:nvPr/>
        </p:nvSpPr>
        <p:spPr>
          <a:xfrm>
            <a:off x="2288705" y="1686930"/>
            <a:ext cx="7204674" cy="30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2B9CF942-859D-485C-9E8F-7CD51F4CF036}"/>
              </a:ext>
            </a:extLst>
          </p:cNvPr>
          <p:cNvCxnSpPr>
            <a:cxnSpLocks/>
          </p:cNvCxnSpPr>
          <p:nvPr/>
        </p:nvCxnSpPr>
        <p:spPr>
          <a:xfrm>
            <a:off x="2749748" y="4802351"/>
            <a:ext cx="371289" cy="0"/>
          </a:xfrm>
          <a:prstGeom prst="line">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A33B978-83E6-4B4A-AD46-48C6B612F7C1}"/>
              </a:ext>
            </a:extLst>
          </p:cNvPr>
          <p:cNvCxnSpPr>
            <a:cxnSpLocks/>
          </p:cNvCxnSpPr>
          <p:nvPr/>
        </p:nvCxnSpPr>
        <p:spPr>
          <a:xfrm>
            <a:off x="2760107" y="4994934"/>
            <a:ext cx="360930" cy="0"/>
          </a:xfrm>
          <a:prstGeom prst="line">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E567FE09-6DCB-4965-83C2-A3DD88245BD7}"/>
              </a:ext>
            </a:extLst>
          </p:cNvPr>
          <p:cNvCxnSpPr>
            <a:cxnSpLocks/>
          </p:cNvCxnSpPr>
          <p:nvPr/>
        </p:nvCxnSpPr>
        <p:spPr>
          <a:xfrm>
            <a:off x="2923805" y="5169694"/>
            <a:ext cx="204986" cy="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531DA837-01CC-4166-B889-FE7B92C5A15E}"/>
              </a:ext>
            </a:extLst>
          </p:cNvPr>
          <p:cNvCxnSpPr>
            <a:cxnSpLocks/>
          </p:cNvCxnSpPr>
          <p:nvPr/>
        </p:nvCxnSpPr>
        <p:spPr>
          <a:xfrm flipV="1">
            <a:off x="2831306" y="6494889"/>
            <a:ext cx="289416" cy="1161"/>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44C61D72-BD7F-46DD-8139-B872775628AC}"/>
              </a:ext>
            </a:extLst>
          </p:cNvPr>
          <p:cNvCxnSpPr>
            <a:cxnSpLocks/>
          </p:cNvCxnSpPr>
          <p:nvPr/>
        </p:nvCxnSpPr>
        <p:spPr>
          <a:xfrm flipH="1" flipV="1">
            <a:off x="2770872" y="4990008"/>
            <a:ext cx="903" cy="24636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5C440A1-5C57-46F4-B107-E66E9D836AF6}"/>
              </a:ext>
            </a:extLst>
          </p:cNvPr>
          <p:cNvCxnSpPr>
            <a:cxnSpLocks/>
          </p:cNvCxnSpPr>
          <p:nvPr/>
        </p:nvCxnSpPr>
        <p:spPr>
          <a:xfrm>
            <a:off x="2842516" y="3394175"/>
            <a:ext cx="162578" cy="1"/>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926F67B7-923B-4BAA-A0A0-D16006FDBDF8}"/>
              </a:ext>
            </a:extLst>
          </p:cNvPr>
          <p:cNvCxnSpPr>
            <a:cxnSpLocks/>
          </p:cNvCxnSpPr>
          <p:nvPr/>
        </p:nvCxnSpPr>
        <p:spPr>
          <a:xfrm>
            <a:off x="2670947" y="5218059"/>
            <a:ext cx="106376"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0037F76-D132-48DC-AC7C-AD3AC8EB934A}"/>
              </a:ext>
            </a:extLst>
          </p:cNvPr>
          <p:cNvCxnSpPr>
            <a:cxnSpLocks/>
          </p:cNvCxnSpPr>
          <p:nvPr/>
        </p:nvCxnSpPr>
        <p:spPr>
          <a:xfrm flipH="1" flipV="1">
            <a:off x="2935810" y="5154792"/>
            <a:ext cx="271" cy="42447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FB2A9DEC-16D3-4DDD-98FD-7518B573A4FA}"/>
              </a:ext>
            </a:extLst>
          </p:cNvPr>
          <p:cNvCxnSpPr>
            <a:cxnSpLocks/>
          </p:cNvCxnSpPr>
          <p:nvPr/>
        </p:nvCxnSpPr>
        <p:spPr>
          <a:xfrm flipV="1">
            <a:off x="2671763" y="5565045"/>
            <a:ext cx="273715" cy="23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54243998-2CAF-4DBC-85AE-D5050C1E12FB}"/>
              </a:ext>
            </a:extLst>
          </p:cNvPr>
          <p:cNvSpPr/>
          <p:nvPr/>
        </p:nvSpPr>
        <p:spPr>
          <a:xfrm>
            <a:off x="6220256" y="3645064"/>
            <a:ext cx="1764000" cy="360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119" name="正方形/長方形 118">
            <a:extLst>
              <a:ext uri="{FF2B5EF4-FFF2-40B4-BE49-F238E27FC236}">
                <a16:creationId xmlns:a16="http://schemas.microsoft.com/office/drawing/2014/main" id="{ED92C7B9-7878-445D-BD2D-38369B3116AE}"/>
              </a:ext>
            </a:extLst>
          </p:cNvPr>
          <p:cNvSpPr/>
          <p:nvPr/>
        </p:nvSpPr>
        <p:spPr>
          <a:xfrm>
            <a:off x="6220256" y="4082445"/>
            <a:ext cx="1764000" cy="360000"/>
          </a:xfrm>
          <a:prstGeom prst="rect">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122" name="直線コネクタ 121">
            <a:extLst>
              <a:ext uri="{FF2B5EF4-FFF2-40B4-BE49-F238E27FC236}">
                <a16:creationId xmlns:a16="http://schemas.microsoft.com/office/drawing/2014/main" id="{2AABFE3A-A495-4820-A25D-89606A88AA3E}"/>
              </a:ext>
            </a:extLst>
          </p:cNvPr>
          <p:cNvCxnSpPr>
            <a:cxnSpLocks/>
          </p:cNvCxnSpPr>
          <p:nvPr/>
        </p:nvCxnSpPr>
        <p:spPr>
          <a:xfrm>
            <a:off x="5977019" y="5533568"/>
            <a:ext cx="35844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id="{C54BCAD9-A67D-4179-B14E-2729ADC808C8}"/>
              </a:ext>
            </a:extLst>
          </p:cNvPr>
          <p:cNvSpPr/>
          <p:nvPr/>
        </p:nvSpPr>
        <p:spPr>
          <a:xfrm>
            <a:off x="6150476" y="5585867"/>
            <a:ext cx="3270101" cy="247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cxnSp>
        <p:nvCxnSpPr>
          <p:cNvPr id="125" name="直線コネクタ 124">
            <a:extLst>
              <a:ext uri="{FF2B5EF4-FFF2-40B4-BE49-F238E27FC236}">
                <a16:creationId xmlns:a16="http://schemas.microsoft.com/office/drawing/2014/main" id="{64BE6C69-ADCC-40FB-9BB5-B53CE651F591}"/>
              </a:ext>
            </a:extLst>
          </p:cNvPr>
          <p:cNvCxnSpPr>
            <a:cxnSpLocks/>
          </p:cNvCxnSpPr>
          <p:nvPr/>
        </p:nvCxnSpPr>
        <p:spPr>
          <a:xfrm>
            <a:off x="8433607" y="5139616"/>
            <a:ext cx="1116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正方形/長方形 132">
            <a:extLst>
              <a:ext uri="{FF2B5EF4-FFF2-40B4-BE49-F238E27FC236}">
                <a16:creationId xmlns:a16="http://schemas.microsoft.com/office/drawing/2014/main" id="{91013889-A74E-4057-8D89-B017C821B727}"/>
              </a:ext>
            </a:extLst>
          </p:cNvPr>
          <p:cNvSpPr/>
          <p:nvPr/>
        </p:nvSpPr>
        <p:spPr>
          <a:xfrm>
            <a:off x="5889104" y="4646372"/>
            <a:ext cx="3739102" cy="1211430"/>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34" name="直線コネクタ 133">
            <a:extLst>
              <a:ext uri="{FF2B5EF4-FFF2-40B4-BE49-F238E27FC236}">
                <a16:creationId xmlns:a16="http://schemas.microsoft.com/office/drawing/2014/main" id="{5C17A4EF-803D-465B-80C1-7341D2259D50}"/>
              </a:ext>
            </a:extLst>
          </p:cNvPr>
          <p:cNvCxnSpPr>
            <a:cxnSpLocks/>
          </p:cNvCxnSpPr>
          <p:nvPr/>
        </p:nvCxnSpPr>
        <p:spPr>
          <a:xfrm flipH="1" flipV="1">
            <a:off x="5603081" y="2926556"/>
            <a:ext cx="9525" cy="33266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0F8CCF5E-5ACD-4892-9220-F06B839491AF}"/>
              </a:ext>
            </a:extLst>
          </p:cNvPr>
          <p:cNvCxnSpPr>
            <a:cxnSpLocks/>
            <a:endCxn id="52" idx="1"/>
          </p:cNvCxnSpPr>
          <p:nvPr/>
        </p:nvCxnSpPr>
        <p:spPr>
          <a:xfrm flipV="1">
            <a:off x="5591175" y="2928914"/>
            <a:ext cx="629081" cy="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20E92B6-1B8C-4C0F-B894-CE857180CB33}"/>
              </a:ext>
            </a:extLst>
          </p:cNvPr>
          <p:cNvCxnSpPr>
            <a:cxnSpLocks/>
          </p:cNvCxnSpPr>
          <p:nvPr/>
        </p:nvCxnSpPr>
        <p:spPr>
          <a:xfrm>
            <a:off x="5546118" y="6237312"/>
            <a:ext cx="6072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a:extLst>
              <a:ext uri="{FF2B5EF4-FFF2-40B4-BE49-F238E27FC236}">
                <a16:creationId xmlns:a16="http://schemas.microsoft.com/office/drawing/2014/main" id="{7F3241FE-7577-4EA7-98A9-D253EFED261D}"/>
              </a:ext>
            </a:extLst>
          </p:cNvPr>
          <p:cNvCxnSpPr>
            <a:cxnSpLocks/>
          </p:cNvCxnSpPr>
          <p:nvPr/>
        </p:nvCxnSpPr>
        <p:spPr>
          <a:xfrm flipV="1">
            <a:off x="5715000" y="3362325"/>
            <a:ext cx="9525" cy="3155157"/>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61E1017D-74C1-46A2-9690-4131FF5A1848}"/>
              </a:ext>
            </a:extLst>
          </p:cNvPr>
          <p:cNvCxnSpPr>
            <a:cxnSpLocks/>
          </p:cNvCxnSpPr>
          <p:nvPr/>
        </p:nvCxnSpPr>
        <p:spPr>
          <a:xfrm flipV="1">
            <a:off x="5543550" y="6500813"/>
            <a:ext cx="188119" cy="733"/>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55F732D7-4546-438F-A655-A804455AAE10}"/>
              </a:ext>
            </a:extLst>
          </p:cNvPr>
          <p:cNvCxnSpPr>
            <a:cxnSpLocks/>
          </p:cNvCxnSpPr>
          <p:nvPr/>
        </p:nvCxnSpPr>
        <p:spPr>
          <a:xfrm flipV="1">
            <a:off x="2705844" y="3269632"/>
            <a:ext cx="86916" cy="17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a:ext uri="{FF2B5EF4-FFF2-40B4-BE49-F238E27FC236}">
                <a16:creationId xmlns:a16="http://schemas.microsoft.com/office/drawing/2014/main" id="{5172EAC7-5FD2-4FEE-A4FA-0CCA8F73770D}"/>
              </a:ext>
            </a:extLst>
          </p:cNvPr>
          <p:cNvCxnSpPr>
            <a:cxnSpLocks/>
          </p:cNvCxnSpPr>
          <p:nvPr/>
        </p:nvCxnSpPr>
        <p:spPr>
          <a:xfrm>
            <a:off x="2771775" y="4225851"/>
            <a:ext cx="357762" cy="435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矢印: 下 73">
            <a:extLst>
              <a:ext uri="{FF2B5EF4-FFF2-40B4-BE49-F238E27FC236}">
                <a16:creationId xmlns:a16="http://schemas.microsoft.com/office/drawing/2014/main" id="{190D8A4A-511F-41D6-B9D0-A3FA6340502F}"/>
              </a:ext>
            </a:extLst>
          </p:cNvPr>
          <p:cNvSpPr/>
          <p:nvPr/>
        </p:nvSpPr>
        <p:spPr>
          <a:xfrm>
            <a:off x="7491209" y="5892447"/>
            <a:ext cx="588337" cy="1768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5" name="右中かっこ 34">
            <a:extLst>
              <a:ext uri="{FF2B5EF4-FFF2-40B4-BE49-F238E27FC236}">
                <a16:creationId xmlns:a16="http://schemas.microsoft.com/office/drawing/2014/main" id="{4E491091-FB58-4EC3-822A-FB282CE7D4CA}"/>
              </a:ext>
            </a:extLst>
          </p:cNvPr>
          <p:cNvSpPr/>
          <p:nvPr/>
        </p:nvSpPr>
        <p:spPr>
          <a:xfrm>
            <a:off x="2672278" y="3111245"/>
            <a:ext cx="58106" cy="319261"/>
          </a:xfrm>
          <a:prstGeom prst="rightBrac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80" name="直線コネクタ 79">
            <a:extLst>
              <a:ext uri="{FF2B5EF4-FFF2-40B4-BE49-F238E27FC236}">
                <a16:creationId xmlns:a16="http://schemas.microsoft.com/office/drawing/2014/main" id="{38D55978-86A2-4801-B05A-8EB078C34DDB}"/>
              </a:ext>
            </a:extLst>
          </p:cNvPr>
          <p:cNvCxnSpPr>
            <a:cxnSpLocks/>
          </p:cNvCxnSpPr>
          <p:nvPr/>
        </p:nvCxnSpPr>
        <p:spPr>
          <a:xfrm flipH="1" flipV="1">
            <a:off x="2719388" y="3552825"/>
            <a:ext cx="2381" cy="87868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EF05F0CF-EFCF-4BB7-AA51-703F5B248688}"/>
              </a:ext>
            </a:extLst>
          </p:cNvPr>
          <p:cNvCxnSpPr>
            <a:cxnSpLocks/>
          </p:cNvCxnSpPr>
          <p:nvPr/>
        </p:nvCxnSpPr>
        <p:spPr>
          <a:xfrm flipH="1">
            <a:off x="2675103" y="3571090"/>
            <a:ext cx="51431" cy="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5DEDE689-796D-4991-8455-07BC02ED8B73}"/>
              </a:ext>
            </a:extLst>
          </p:cNvPr>
          <p:cNvCxnSpPr>
            <a:cxnSpLocks/>
          </p:cNvCxnSpPr>
          <p:nvPr/>
        </p:nvCxnSpPr>
        <p:spPr>
          <a:xfrm>
            <a:off x="2706290" y="4421217"/>
            <a:ext cx="422056" cy="420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AACFBA1F-E0AA-49C4-9DB7-25D5433BB29D}"/>
              </a:ext>
            </a:extLst>
          </p:cNvPr>
          <p:cNvCxnSpPr>
            <a:cxnSpLocks/>
          </p:cNvCxnSpPr>
          <p:nvPr/>
        </p:nvCxnSpPr>
        <p:spPr>
          <a:xfrm flipH="1" flipV="1">
            <a:off x="2781300" y="3250406"/>
            <a:ext cx="2381" cy="99298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5105C333-4F72-40CD-BD7C-98900B9FAB7F}"/>
              </a:ext>
            </a:extLst>
          </p:cNvPr>
          <p:cNvCxnSpPr>
            <a:cxnSpLocks/>
          </p:cNvCxnSpPr>
          <p:nvPr/>
        </p:nvCxnSpPr>
        <p:spPr>
          <a:xfrm flipH="1" flipV="1">
            <a:off x="2997182" y="5443298"/>
            <a:ext cx="3193" cy="23598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D5CEB003-D290-4571-A9B2-812383DE63EE}"/>
              </a:ext>
            </a:extLst>
          </p:cNvPr>
          <p:cNvCxnSpPr>
            <a:cxnSpLocks/>
          </p:cNvCxnSpPr>
          <p:nvPr/>
        </p:nvCxnSpPr>
        <p:spPr>
          <a:xfrm>
            <a:off x="3059637" y="5467350"/>
            <a:ext cx="66944" cy="0"/>
          </a:xfrm>
          <a:prstGeom prst="line">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0E7A612C-F46C-4E3D-A753-8BAF4B06C13B}"/>
              </a:ext>
            </a:extLst>
          </p:cNvPr>
          <p:cNvCxnSpPr>
            <a:cxnSpLocks/>
          </p:cNvCxnSpPr>
          <p:nvPr/>
        </p:nvCxnSpPr>
        <p:spPr>
          <a:xfrm flipV="1">
            <a:off x="2740819" y="5661248"/>
            <a:ext cx="264275" cy="136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0FC0A85C-3B87-4CB8-A966-8C86D8920B54}"/>
              </a:ext>
            </a:extLst>
          </p:cNvPr>
          <p:cNvCxnSpPr>
            <a:cxnSpLocks/>
          </p:cNvCxnSpPr>
          <p:nvPr/>
        </p:nvCxnSpPr>
        <p:spPr>
          <a:xfrm flipV="1">
            <a:off x="5543550" y="4414838"/>
            <a:ext cx="514350" cy="2381"/>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a:extLst>
              <a:ext uri="{FF2B5EF4-FFF2-40B4-BE49-F238E27FC236}">
                <a16:creationId xmlns:a16="http://schemas.microsoft.com/office/drawing/2014/main" id="{CD787E09-EFCB-4C08-8502-5B81D5CB3D4A}"/>
              </a:ext>
            </a:extLst>
          </p:cNvPr>
          <p:cNvCxnSpPr>
            <a:cxnSpLocks/>
          </p:cNvCxnSpPr>
          <p:nvPr/>
        </p:nvCxnSpPr>
        <p:spPr>
          <a:xfrm>
            <a:off x="5541169" y="4231481"/>
            <a:ext cx="420331"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a:extLst>
              <a:ext uri="{FF2B5EF4-FFF2-40B4-BE49-F238E27FC236}">
                <a16:creationId xmlns:a16="http://schemas.microsoft.com/office/drawing/2014/main" id="{05D73B75-4F82-4E1B-906F-D11D72CEA14D}"/>
              </a:ext>
            </a:extLst>
          </p:cNvPr>
          <p:cNvCxnSpPr>
            <a:cxnSpLocks/>
          </p:cNvCxnSpPr>
          <p:nvPr/>
        </p:nvCxnSpPr>
        <p:spPr>
          <a:xfrm>
            <a:off x="5941218" y="3814763"/>
            <a:ext cx="0" cy="40850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id="{5A9D1FE6-8A42-4D5C-8C48-3EC5D386B89D}"/>
              </a:ext>
            </a:extLst>
          </p:cNvPr>
          <p:cNvCxnSpPr>
            <a:cxnSpLocks/>
            <a:endCxn id="118" idx="1"/>
          </p:cNvCxnSpPr>
          <p:nvPr/>
        </p:nvCxnSpPr>
        <p:spPr>
          <a:xfrm>
            <a:off x="5919491" y="3825064"/>
            <a:ext cx="300765" cy="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7" name="大かっこ 216">
            <a:extLst>
              <a:ext uri="{FF2B5EF4-FFF2-40B4-BE49-F238E27FC236}">
                <a16:creationId xmlns:a16="http://schemas.microsoft.com/office/drawing/2014/main" id="{89CFAFF0-A701-4DB7-BB1A-7FC8764F0483}"/>
              </a:ext>
            </a:extLst>
          </p:cNvPr>
          <p:cNvSpPr/>
          <p:nvPr/>
        </p:nvSpPr>
        <p:spPr>
          <a:xfrm>
            <a:off x="2360713" y="980550"/>
            <a:ext cx="4464495" cy="564077"/>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id="{A564D107-99D8-44E7-9D62-75E2B59E49E7}"/>
              </a:ext>
            </a:extLst>
          </p:cNvPr>
          <p:cNvSpPr/>
          <p:nvPr/>
        </p:nvSpPr>
        <p:spPr>
          <a:xfrm>
            <a:off x="6041664" y="5014652"/>
            <a:ext cx="890608" cy="25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1" name="正方形/長方形 230">
            <a:extLst>
              <a:ext uri="{FF2B5EF4-FFF2-40B4-BE49-F238E27FC236}">
                <a16:creationId xmlns:a16="http://schemas.microsoft.com/office/drawing/2014/main" id="{5E0129EC-C267-46F1-9A3D-A46A9945DAB1}"/>
              </a:ext>
            </a:extLst>
          </p:cNvPr>
          <p:cNvSpPr/>
          <p:nvPr/>
        </p:nvSpPr>
        <p:spPr>
          <a:xfrm>
            <a:off x="6220256" y="3203007"/>
            <a:ext cx="1764000" cy="360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法人の役員報酬</a:t>
            </a:r>
            <a:b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37" name="大かっこ 236">
            <a:extLst>
              <a:ext uri="{FF2B5EF4-FFF2-40B4-BE49-F238E27FC236}">
                <a16:creationId xmlns:a16="http://schemas.microsoft.com/office/drawing/2014/main" id="{75ECF47A-9374-437A-8FA3-A8E46D50D3BF}"/>
              </a:ext>
            </a:extLst>
          </p:cNvPr>
          <p:cNvSpPr/>
          <p:nvPr/>
        </p:nvSpPr>
        <p:spPr>
          <a:xfrm>
            <a:off x="5952674" y="4921900"/>
            <a:ext cx="2255538" cy="428816"/>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44" name="グループ化 243">
            <a:extLst>
              <a:ext uri="{FF2B5EF4-FFF2-40B4-BE49-F238E27FC236}">
                <a16:creationId xmlns:a16="http://schemas.microsoft.com/office/drawing/2014/main" id="{A8E992BE-1DEF-4208-8B71-A6475057BD2D}"/>
              </a:ext>
            </a:extLst>
          </p:cNvPr>
          <p:cNvGrpSpPr/>
          <p:nvPr/>
        </p:nvGrpSpPr>
        <p:grpSpPr>
          <a:xfrm>
            <a:off x="8445512" y="4832740"/>
            <a:ext cx="1124026" cy="253916"/>
            <a:chOff x="8499580" y="4797152"/>
            <a:chExt cx="1124026" cy="253916"/>
          </a:xfrm>
        </p:grpSpPr>
        <p:sp>
          <p:nvSpPr>
            <p:cNvPr id="131" name="正方形/長方形 130">
              <a:extLst>
                <a:ext uri="{FF2B5EF4-FFF2-40B4-BE49-F238E27FC236}">
                  <a16:creationId xmlns:a16="http://schemas.microsoft.com/office/drawing/2014/main" id="{F71B3EF4-A48C-486F-A9AC-9D9C5C00ABA0}"/>
                </a:ext>
              </a:extLst>
            </p:cNvPr>
            <p:cNvSpPr/>
            <p:nvPr/>
          </p:nvSpPr>
          <p:spPr>
            <a:xfrm>
              <a:off x="8539446" y="4797152"/>
              <a:ext cx="1008000" cy="253916"/>
            </a:xfrm>
            <a:prstGeom prst="rect">
              <a:avLst/>
            </a:prstGeom>
            <a:ln w="28575">
              <a:solidFill>
                <a:schemeClr val="accent3">
                  <a:lumMod val="75000"/>
                </a:schemeClr>
              </a:solidFill>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9" name="正方形/長方形 238">
              <a:extLst>
                <a:ext uri="{FF2B5EF4-FFF2-40B4-BE49-F238E27FC236}">
                  <a16:creationId xmlns:a16="http://schemas.microsoft.com/office/drawing/2014/main" id="{60E977B6-6227-4CFD-860B-BEE2BB1EEE61}"/>
                </a:ext>
              </a:extLst>
            </p:cNvPr>
            <p:cNvSpPr/>
            <p:nvPr/>
          </p:nvSpPr>
          <p:spPr>
            <a:xfrm>
              <a:off x="8499580" y="4797152"/>
              <a:ext cx="1124026"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grpSp>
        <p:nvGrpSpPr>
          <p:cNvPr id="243" name="グループ化 242">
            <a:extLst>
              <a:ext uri="{FF2B5EF4-FFF2-40B4-BE49-F238E27FC236}">
                <a16:creationId xmlns:a16="http://schemas.microsoft.com/office/drawing/2014/main" id="{069AC8AC-2E6B-4109-9BC9-8E88D3B3FD1A}"/>
              </a:ext>
            </a:extLst>
          </p:cNvPr>
          <p:cNvGrpSpPr/>
          <p:nvPr/>
        </p:nvGrpSpPr>
        <p:grpSpPr>
          <a:xfrm>
            <a:off x="8433607" y="5192268"/>
            <a:ext cx="1116000" cy="252000"/>
            <a:chOff x="8499580" y="5265232"/>
            <a:chExt cx="1116000" cy="252000"/>
          </a:xfrm>
        </p:grpSpPr>
        <p:sp>
          <p:nvSpPr>
            <p:cNvPr id="124" name="正方形/長方形 123">
              <a:extLst>
                <a:ext uri="{FF2B5EF4-FFF2-40B4-BE49-F238E27FC236}">
                  <a16:creationId xmlns:a16="http://schemas.microsoft.com/office/drawing/2014/main" id="{5768F49F-50B0-4A79-AFF0-C936D43390F8}"/>
                </a:ext>
              </a:extLst>
            </p:cNvPr>
            <p:cNvSpPr/>
            <p:nvPr/>
          </p:nvSpPr>
          <p:spPr>
            <a:xfrm>
              <a:off x="8553512" y="5265232"/>
              <a:ext cx="1008000" cy="252000"/>
            </a:xfrm>
            <a:prstGeom prst="rect">
              <a:avLst/>
            </a:prstGeom>
            <a:ln w="28575">
              <a:solidFill>
                <a:srgbClr val="FF9999"/>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2" name="正方形/長方形 241">
              <a:extLst>
                <a:ext uri="{FF2B5EF4-FFF2-40B4-BE49-F238E27FC236}">
                  <a16:creationId xmlns:a16="http://schemas.microsoft.com/office/drawing/2014/main" id="{9746A63A-E99F-4AB9-95DD-CBB43FD0E6A7}"/>
                </a:ext>
              </a:extLst>
            </p:cNvPr>
            <p:cNvSpPr/>
            <p:nvPr/>
          </p:nvSpPr>
          <p:spPr>
            <a:xfrm>
              <a:off x="8499580" y="5270041"/>
              <a:ext cx="111600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cxnSp>
        <p:nvCxnSpPr>
          <p:cNvPr id="251" name="直線コネクタ 250">
            <a:extLst>
              <a:ext uri="{FF2B5EF4-FFF2-40B4-BE49-F238E27FC236}">
                <a16:creationId xmlns:a16="http://schemas.microsoft.com/office/drawing/2014/main" id="{84D28CF3-EACF-4B43-BA01-DA82760C9AE6}"/>
              </a:ext>
            </a:extLst>
          </p:cNvPr>
          <p:cNvCxnSpPr>
            <a:cxnSpLocks/>
          </p:cNvCxnSpPr>
          <p:nvPr/>
        </p:nvCxnSpPr>
        <p:spPr>
          <a:xfrm>
            <a:off x="5705300" y="3378995"/>
            <a:ext cx="512400" cy="0"/>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a:extLst>
              <a:ext uri="{FF2B5EF4-FFF2-40B4-BE49-F238E27FC236}">
                <a16:creationId xmlns:a16="http://schemas.microsoft.com/office/drawing/2014/main" id="{F383B0C7-AE51-4CBD-80F9-E67B3EF43686}"/>
              </a:ext>
            </a:extLst>
          </p:cNvPr>
          <p:cNvCxnSpPr>
            <a:cxnSpLocks/>
          </p:cNvCxnSpPr>
          <p:nvPr/>
        </p:nvCxnSpPr>
        <p:spPr>
          <a:xfrm flipV="1">
            <a:off x="8180301" y="2926556"/>
            <a:ext cx="0" cy="165722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a:extLst>
              <a:ext uri="{FF2B5EF4-FFF2-40B4-BE49-F238E27FC236}">
                <a16:creationId xmlns:a16="http://schemas.microsoft.com/office/drawing/2014/main" id="{CCE3D90A-FC09-4E33-BDE5-F6480FDFCA86}"/>
              </a:ext>
            </a:extLst>
          </p:cNvPr>
          <p:cNvCxnSpPr>
            <a:cxnSpLocks/>
          </p:cNvCxnSpPr>
          <p:nvPr/>
        </p:nvCxnSpPr>
        <p:spPr>
          <a:xfrm flipH="1">
            <a:off x="6486968" y="4568301"/>
            <a:ext cx="169333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7" name="直線コネクタ 266">
            <a:extLst>
              <a:ext uri="{FF2B5EF4-FFF2-40B4-BE49-F238E27FC236}">
                <a16:creationId xmlns:a16="http://schemas.microsoft.com/office/drawing/2014/main" id="{6AC715B6-411C-473B-9769-B342EF40D5C5}"/>
              </a:ext>
            </a:extLst>
          </p:cNvPr>
          <p:cNvCxnSpPr>
            <a:cxnSpLocks/>
          </p:cNvCxnSpPr>
          <p:nvPr/>
        </p:nvCxnSpPr>
        <p:spPr>
          <a:xfrm flipV="1">
            <a:off x="8085147" y="3378995"/>
            <a:ext cx="0" cy="1481786"/>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a:extLst>
              <a:ext uri="{FF2B5EF4-FFF2-40B4-BE49-F238E27FC236}">
                <a16:creationId xmlns:a16="http://schemas.microsoft.com/office/drawing/2014/main" id="{811E909F-A3A8-42ED-97CD-7537A731879D}"/>
              </a:ext>
            </a:extLst>
          </p:cNvPr>
          <p:cNvCxnSpPr>
            <a:cxnSpLocks/>
          </p:cNvCxnSpPr>
          <p:nvPr/>
        </p:nvCxnSpPr>
        <p:spPr>
          <a:xfrm>
            <a:off x="6499296" y="4560763"/>
            <a:ext cx="0" cy="460175"/>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id="{7A8630BE-A050-4AD6-8F34-0FA43CFCF439}"/>
              </a:ext>
            </a:extLst>
          </p:cNvPr>
          <p:cNvCxnSpPr>
            <a:cxnSpLocks/>
          </p:cNvCxnSpPr>
          <p:nvPr/>
        </p:nvCxnSpPr>
        <p:spPr>
          <a:xfrm>
            <a:off x="6043774" y="4248172"/>
            <a:ext cx="1" cy="17145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0" name="直線コネクタ 289">
            <a:extLst>
              <a:ext uri="{FF2B5EF4-FFF2-40B4-BE49-F238E27FC236}">
                <a16:creationId xmlns:a16="http://schemas.microsoft.com/office/drawing/2014/main" id="{726A2924-1493-4B38-A042-9F6EBD7BA1B3}"/>
              </a:ext>
            </a:extLst>
          </p:cNvPr>
          <p:cNvCxnSpPr>
            <a:cxnSpLocks/>
          </p:cNvCxnSpPr>
          <p:nvPr/>
        </p:nvCxnSpPr>
        <p:spPr>
          <a:xfrm>
            <a:off x="6029325" y="4262438"/>
            <a:ext cx="188375" cy="14"/>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コネクタ 296">
            <a:extLst>
              <a:ext uri="{FF2B5EF4-FFF2-40B4-BE49-F238E27FC236}">
                <a16:creationId xmlns:a16="http://schemas.microsoft.com/office/drawing/2014/main" id="{37358766-6939-42A9-935C-5912D11221A0}"/>
              </a:ext>
            </a:extLst>
          </p:cNvPr>
          <p:cNvCxnSpPr>
            <a:cxnSpLocks/>
          </p:cNvCxnSpPr>
          <p:nvPr/>
        </p:nvCxnSpPr>
        <p:spPr>
          <a:xfrm flipH="1">
            <a:off x="7634288" y="4839124"/>
            <a:ext cx="3397" cy="185506"/>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09DE618B-67D9-4C76-8D06-32F128C8B2FB}"/>
              </a:ext>
            </a:extLst>
          </p:cNvPr>
          <p:cNvCxnSpPr>
            <a:cxnSpLocks/>
          </p:cNvCxnSpPr>
          <p:nvPr/>
        </p:nvCxnSpPr>
        <p:spPr>
          <a:xfrm flipH="1">
            <a:off x="7615516" y="4845231"/>
            <a:ext cx="474394" cy="0"/>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id="{74020E39-8603-48BB-BBE7-EE452E97ABF7}"/>
              </a:ext>
            </a:extLst>
          </p:cNvPr>
          <p:cNvCxnSpPr>
            <a:cxnSpLocks/>
          </p:cNvCxnSpPr>
          <p:nvPr/>
        </p:nvCxnSpPr>
        <p:spPr>
          <a:xfrm flipH="1">
            <a:off x="7979711" y="3381375"/>
            <a:ext cx="126064" cy="74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id="{11F2D0BC-594B-4EA4-ACE8-615ED3CD9C48}"/>
              </a:ext>
            </a:extLst>
          </p:cNvPr>
          <p:cNvCxnSpPr>
            <a:cxnSpLocks/>
          </p:cNvCxnSpPr>
          <p:nvPr/>
        </p:nvCxnSpPr>
        <p:spPr>
          <a:xfrm flipH="1">
            <a:off x="7979710" y="2936465"/>
            <a:ext cx="2209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a:extLst>
              <a:ext uri="{FF2B5EF4-FFF2-40B4-BE49-F238E27FC236}">
                <a16:creationId xmlns:a16="http://schemas.microsoft.com/office/drawing/2014/main" id="{A7C87842-B217-43C1-820F-C82F2231234B}"/>
              </a:ext>
            </a:extLst>
          </p:cNvPr>
          <p:cNvCxnSpPr>
            <a:cxnSpLocks/>
          </p:cNvCxnSpPr>
          <p:nvPr/>
        </p:nvCxnSpPr>
        <p:spPr>
          <a:xfrm flipH="1">
            <a:off x="7969333" y="3814763"/>
            <a:ext cx="1050842" cy="1613"/>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4" name="直線コネクタ 313">
            <a:extLst>
              <a:ext uri="{FF2B5EF4-FFF2-40B4-BE49-F238E27FC236}">
                <a16:creationId xmlns:a16="http://schemas.microsoft.com/office/drawing/2014/main" id="{23DB7E0D-9222-4E36-8067-9B9D9E679598}"/>
              </a:ext>
            </a:extLst>
          </p:cNvPr>
          <p:cNvCxnSpPr>
            <a:cxnSpLocks/>
          </p:cNvCxnSpPr>
          <p:nvPr/>
        </p:nvCxnSpPr>
        <p:spPr>
          <a:xfrm flipH="1" flipV="1">
            <a:off x="7977840" y="4264488"/>
            <a:ext cx="308910" cy="271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16" name="直線コネクタ 315">
            <a:extLst>
              <a:ext uri="{FF2B5EF4-FFF2-40B4-BE49-F238E27FC236}">
                <a16:creationId xmlns:a16="http://schemas.microsoft.com/office/drawing/2014/main" id="{E37FEE0B-851D-4D8D-B811-0C412741B474}"/>
              </a:ext>
            </a:extLst>
          </p:cNvPr>
          <p:cNvCxnSpPr>
            <a:cxnSpLocks/>
          </p:cNvCxnSpPr>
          <p:nvPr/>
        </p:nvCxnSpPr>
        <p:spPr>
          <a:xfrm flipV="1">
            <a:off x="8262242" y="4267200"/>
            <a:ext cx="5458" cy="1091566"/>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a:extLst>
              <a:ext uri="{FF2B5EF4-FFF2-40B4-BE49-F238E27FC236}">
                <a16:creationId xmlns:a16="http://schemas.microsoft.com/office/drawing/2014/main" id="{2A9E3949-8F39-4574-A424-A723EB31E9A4}"/>
              </a:ext>
            </a:extLst>
          </p:cNvPr>
          <p:cNvCxnSpPr>
            <a:cxnSpLocks/>
          </p:cNvCxnSpPr>
          <p:nvPr/>
        </p:nvCxnSpPr>
        <p:spPr>
          <a:xfrm>
            <a:off x="8269028" y="5338231"/>
            <a:ext cx="229741" cy="259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337" name="直線コネクタ 336">
            <a:extLst>
              <a:ext uri="{FF2B5EF4-FFF2-40B4-BE49-F238E27FC236}">
                <a16:creationId xmlns:a16="http://schemas.microsoft.com/office/drawing/2014/main" id="{5AFC9317-C7B6-47B9-B591-1FC8BD3E531D}"/>
              </a:ext>
            </a:extLst>
          </p:cNvPr>
          <p:cNvCxnSpPr>
            <a:cxnSpLocks/>
            <a:endCxn id="239" idx="0"/>
          </p:cNvCxnSpPr>
          <p:nvPr/>
        </p:nvCxnSpPr>
        <p:spPr>
          <a:xfrm>
            <a:off x="9003512" y="3816376"/>
            <a:ext cx="4013" cy="1016364"/>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96AF67A7-3CFB-41C5-8310-7BE031E791C8}"/>
              </a:ext>
            </a:extLst>
          </p:cNvPr>
          <p:cNvSpPr/>
          <p:nvPr/>
        </p:nvSpPr>
        <p:spPr>
          <a:xfrm>
            <a:off x="8441333" y="2778863"/>
            <a:ext cx="1186873" cy="650138"/>
          </a:xfrm>
          <a:prstGeom prst="roundRect">
            <a:avLst/>
          </a:prstGeom>
          <a:solidFill>
            <a:schemeClr val="accent5">
              <a:lumMod val="20000"/>
              <a:lumOff val="80000"/>
            </a:schemeClr>
          </a:solidFill>
          <a:ln w="28575">
            <a:solidFill>
              <a:srgbClr val="00FFFF"/>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準備金戻入額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3,000,000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を加える。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右 10">
            <a:extLst>
              <a:ext uri="{FF2B5EF4-FFF2-40B4-BE49-F238E27FC236}">
                <a16:creationId xmlns:a16="http://schemas.microsoft.com/office/drawing/2014/main" id="{A321F4A8-9F46-4BEE-A3D7-9B7F952FE210}"/>
              </a:ext>
            </a:extLst>
          </p:cNvPr>
          <p:cNvSpPr/>
          <p:nvPr/>
        </p:nvSpPr>
        <p:spPr>
          <a:xfrm rot="10800000">
            <a:off x="8208212" y="2924943"/>
            <a:ext cx="215890" cy="357935"/>
          </a:xfrm>
          <a:prstGeom prst="rightArrow">
            <a:avLst/>
          </a:prstGeom>
          <a:solidFill>
            <a:srgbClr val="00FFFF"/>
          </a:solid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正方形/長方形 92">
            <a:extLst>
              <a:ext uri="{FF2B5EF4-FFF2-40B4-BE49-F238E27FC236}">
                <a16:creationId xmlns:a16="http://schemas.microsoft.com/office/drawing/2014/main" id="{1D292C0C-35BF-4518-96AE-55976779722E}"/>
              </a:ext>
            </a:extLst>
          </p:cNvPr>
          <p:cNvSpPr/>
          <p:nvPr/>
        </p:nvSpPr>
        <p:spPr>
          <a:xfrm>
            <a:off x="5208545" y="1137785"/>
            <a:ext cx="2336741"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法人の役員報酬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9" name="正方形/長方形 98">
            <a:extLst>
              <a:ext uri="{FF2B5EF4-FFF2-40B4-BE49-F238E27FC236}">
                <a16:creationId xmlns:a16="http://schemas.microsoft.com/office/drawing/2014/main" id="{3CC37119-0075-481A-827F-2F8BB0D5F089}"/>
              </a:ext>
            </a:extLst>
          </p:cNvPr>
          <p:cNvSpPr/>
          <p:nvPr/>
        </p:nvSpPr>
        <p:spPr>
          <a:xfrm>
            <a:off x="220854" y="1795177"/>
            <a:ext cx="2424693"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準備金とは、農業経営基盤強化準備金をいいます。</a:t>
            </a:r>
          </a:p>
        </p:txBody>
      </p:sp>
      <p:pic>
        <p:nvPicPr>
          <p:cNvPr id="13" name="図 12">
            <a:extLst>
              <a:ext uri="{FF2B5EF4-FFF2-40B4-BE49-F238E27FC236}">
                <a16:creationId xmlns:a16="http://schemas.microsoft.com/office/drawing/2014/main" id="{BBD2E5A1-9AF1-4C52-81B1-615129933656}"/>
              </a:ext>
            </a:extLst>
          </p:cNvPr>
          <p:cNvPicPr>
            <a:picLocks/>
          </p:cNvPicPr>
          <p:nvPr/>
        </p:nvPicPr>
        <p:blipFill>
          <a:blip r:embed="rId3"/>
          <a:stretch>
            <a:fillRect/>
          </a:stretch>
        </p:blipFill>
        <p:spPr>
          <a:xfrm>
            <a:off x="3001160" y="2648009"/>
            <a:ext cx="2520000" cy="1224000"/>
          </a:xfrm>
          <a:prstGeom prst="rect">
            <a:avLst/>
          </a:prstGeom>
        </p:spPr>
      </p:pic>
      <p:cxnSp>
        <p:nvCxnSpPr>
          <p:cNvPr id="101" name="直線コネクタ 100">
            <a:extLst>
              <a:ext uri="{FF2B5EF4-FFF2-40B4-BE49-F238E27FC236}">
                <a16:creationId xmlns:a16="http://schemas.microsoft.com/office/drawing/2014/main" id="{CF91115B-A418-4781-B471-82DAC17B88B7}"/>
              </a:ext>
            </a:extLst>
          </p:cNvPr>
          <p:cNvCxnSpPr>
            <a:cxnSpLocks/>
          </p:cNvCxnSpPr>
          <p:nvPr/>
        </p:nvCxnSpPr>
        <p:spPr>
          <a:xfrm>
            <a:off x="2671493" y="4614936"/>
            <a:ext cx="10637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3E30822A-94BE-49D7-9BAB-E84AD08DD769}"/>
              </a:ext>
            </a:extLst>
          </p:cNvPr>
          <p:cNvCxnSpPr>
            <a:cxnSpLocks/>
          </p:cNvCxnSpPr>
          <p:nvPr/>
        </p:nvCxnSpPr>
        <p:spPr>
          <a:xfrm flipH="1" flipV="1">
            <a:off x="2767013" y="4598194"/>
            <a:ext cx="1102" cy="225981"/>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4CE1A366-2E17-4644-AA72-E2341D67A32A}"/>
              </a:ext>
            </a:extLst>
          </p:cNvPr>
          <p:cNvCxnSpPr>
            <a:cxnSpLocks/>
          </p:cNvCxnSpPr>
          <p:nvPr/>
        </p:nvCxnSpPr>
        <p:spPr>
          <a:xfrm>
            <a:off x="2921623" y="5748158"/>
            <a:ext cx="204986" cy="0"/>
          </a:xfrm>
          <a:prstGeom prst="line">
            <a:avLst/>
          </a:prstGeom>
          <a:ln w="381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88D01B6F-01E5-4EB7-ADEF-A84A1774BA75}"/>
              </a:ext>
            </a:extLst>
          </p:cNvPr>
          <p:cNvCxnSpPr>
            <a:cxnSpLocks/>
          </p:cNvCxnSpPr>
          <p:nvPr/>
        </p:nvCxnSpPr>
        <p:spPr>
          <a:xfrm flipH="1" flipV="1">
            <a:off x="2933628" y="5733258"/>
            <a:ext cx="2453" cy="538955"/>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2DD6CF9D-0DF2-42CF-BD2F-265405DF12B0}"/>
              </a:ext>
            </a:extLst>
          </p:cNvPr>
          <p:cNvCxnSpPr>
            <a:cxnSpLocks/>
          </p:cNvCxnSpPr>
          <p:nvPr/>
        </p:nvCxnSpPr>
        <p:spPr>
          <a:xfrm>
            <a:off x="2668405" y="6253163"/>
            <a:ext cx="252671" cy="0"/>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81EEE680-E02F-40F7-840D-60255424C7CC}"/>
              </a:ext>
            </a:extLst>
          </p:cNvPr>
          <p:cNvCxnSpPr>
            <a:cxnSpLocks/>
          </p:cNvCxnSpPr>
          <p:nvPr/>
        </p:nvCxnSpPr>
        <p:spPr>
          <a:xfrm flipV="1">
            <a:off x="3005094" y="5906422"/>
            <a:ext cx="1" cy="446726"/>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id="{737D66FC-D3E0-43DB-B005-99B6F7B2D9A0}"/>
              </a:ext>
            </a:extLst>
          </p:cNvPr>
          <p:cNvCxnSpPr>
            <a:cxnSpLocks/>
          </p:cNvCxnSpPr>
          <p:nvPr/>
        </p:nvCxnSpPr>
        <p:spPr>
          <a:xfrm>
            <a:off x="3067549" y="5930473"/>
            <a:ext cx="66944" cy="0"/>
          </a:xfrm>
          <a:prstGeom prst="line">
            <a:avLst/>
          </a:prstGeom>
          <a:ln w="38100">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A121C0EE-D256-4AC9-873C-1F44A3198038}"/>
              </a:ext>
            </a:extLst>
          </p:cNvPr>
          <p:cNvCxnSpPr>
            <a:cxnSpLocks/>
          </p:cNvCxnSpPr>
          <p:nvPr/>
        </p:nvCxnSpPr>
        <p:spPr>
          <a:xfrm flipV="1">
            <a:off x="2749543" y="6350345"/>
            <a:ext cx="274573" cy="280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DFEB4864-63BC-49F6-BEDA-C5B008CFAD5B}"/>
              </a:ext>
            </a:extLst>
          </p:cNvPr>
          <p:cNvCxnSpPr>
            <a:cxnSpLocks/>
          </p:cNvCxnSpPr>
          <p:nvPr/>
        </p:nvCxnSpPr>
        <p:spPr>
          <a:xfrm flipH="1" flipV="1">
            <a:off x="2762251" y="6336507"/>
            <a:ext cx="2380" cy="285749"/>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C1410754-E874-47D0-A866-92C179CC9087}"/>
              </a:ext>
            </a:extLst>
          </p:cNvPr>
          <p:cNvCxnSpPr>
            <a:cxnSpLocks/>
          </p:cNvCxnSpPr>
          <p:nvPr/>
        </p:nvCxnSpPr>
        <p:spPr>
          <a:xfrm>
            <a:off x="2669759" y="6604912"/>
            <a:ext cx="90949" cy="54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598FE05D-93F0-457B-AA54-BA29CC9C0649}"/>
              </a:ext>
            </a:extLst>
          </p:cNvPr>
          <p:cNvCxnSpPr>
            <a:cxnSpLocks/>
          </p:cNvCxnSpPr>
          <p:nvPr/>
        </p:nvCxnSpPr>
        <p:spPr>
          <a:xfrm flipV="1">
            <a:off x="2752725" y="5643564"/>
            <a:ext cx="0" cy="10459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A8A63995-D421-4E55-8F7B-E714617A1D7E}"/>
              </a:ext>
            </a:extLst>
          </p:cNvPr>
          <p:cNvCxnSpPr>
            <a:cxnSpLocks/>
          </p:cNvCxnSpPr>
          <p:nvPr/>
        </p:nvCxnSpPr>
        <p:spPr>
          <a:xfrm flipV="1">
            <a:off x="2667960" y="5734968"/>
            <a:ext cx="99053" cy="274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8" name="図 267">
            <a:extLst>
              <a:ext uri="{FF2B5EF4-FFF2-40B4-BE49-F238E27FC236}">
                <a16:creationId xmlns:a16="http://schemas.microsoft.com/office/drawing/2014/main" id="{A238A2EF-DE20-4E0D-9CD5-55241AE4BA62}"/>
              </a:ext>
            </a:extLst>
          </p:cNvPr>
          <p:cNvPicPr>
            <a:picLocks/>
          </p:cNvPicPr>
          <p:nvPr/>
        </p:nvPicPr>
        <p:blipFill>
          <a:blip r:embed="rId4"/>
          <a:stretch>
            <a:fillRect/>
          </a:stretch>
        </p:blipFill>
        <p:spPr>
          <a:xfrm>
            <a:off x="3125054" y="4119659"/>
            <a:ext cx="2426400" cy="410400"/>
          </a:xfrm>
          <a:prstGeom prst="rect">
            <a:avLst/>
          </a:prstGeom>
        </p:spPr>
      </p:pic>
      <p:pic>
        <p:nvPicPr>
          <p:cNvPr id="270" name="図 269">
            <a:extLst>
              <a:ext uri="{FF2B5EF4-FFF2-40B4-BE49-F238E27FC236}">
                <a16:creationId xmlns:a16="http://schemas.microsoft.com/office/drawing/2014/main" id="{1FF8A437-CA24-4F5C-AD09-BD83A3C48188}"/>
              </a:ext>
            </a:extLst>
          </p:cNvPr>
          <p:cNvPicPr>
            <a:picLocks/>
          </p:cNvPicPr>
          <p:nvPr/>
        </p:nvPicPr>
        <p:blipFill>
          <a:blip r:embed="rId5"/>
          <a:stretch>
            <a:fillRect/>
          </a:stretch>
        </p:blipFill>
        <p:spPr>
          <a:xfrm>
            <a:off x="3120141" y="4683576"/>
            <a:ext cx="2426400" cy="1890000"/>
          </a:xfrm>
          <a:prstGeom prst="rect">
            <a:avLst/>
          </a:prstGeom>
        </p:spPr>
      </p:pic>
      <p:pic>
        <p:nvPicPr>
          <p:cNvPr id="278" name="図 277">
            <a:extLst>
              <a:ext uri="{FF2B5EF4-FFF2-40B4-BE49-F238E27FC236}">
                <a16:creationId xmlns:a16="http://schemas.microsoft.com/office/drawing/2014/main" id="{CFB8FEF4-F0B3-4BD9-98D0-EE3670E13A50}"/>
              </a:ext>
            </a:extLst>
          </p:cNvPr>
          <p:cNvPicPr>
            <a:picLocks/>
          </p:cNvPicPr>
          <p:nvPr/>
        </p:nvPicPr>
        <p:blipFill>
          <a:blip r:embed="rId6"/>
          <a:stretch>
            <a:fillRect/>
          </a:stretch>
        </p:blipFill>
        <p:spPr>
          <a:xfrm>
            <a:off x="166902" y="2650549"/>
            <a:ext cx="2505600" cy="4086000"/>
          </a:xfrm>
          <a:prstGeom prst="rect">
            <a:avLst/>
          </a:prstGeom>
        </p:spPr>
      </p:pic>
      <p:grpSp>
        <p:nvGrpSpPr>
          <p:cNvPr id="8" name="グループ化 7">
            <a:extLst>
              <a:ext uri="{FF2B5EF4-FFF2-40B4-BE49-F238E27FC236}">
                <a16:creationId xmlns:a16="http://schemas.microsoft.com/office/drawing/2014/main" id="{67C3E839-B635-4BAB-A102-FA5400AFAE07}"/>
              </a:ext>
            </a:extLst>
          </p:cNvPr>
          <p:cNvGrpSpPr/>
          <p:nvPr/>
        </p:nvGrpSpPr>
        <p:grpSpPr>
          <a:xfrm>
            <a:off x="9404131" y="6329410"/>
            <a:ext cx="432238" cy="542829"/>
            <a:chOff x="9404131" y="6329410"/>
            <a:chExt cx="432238" cy="542829"/>
          </a:xfrm>
        </p:grpSpPr>
        <p:sp>
          <p:nvSpPr>
            <p:cNvPr id="104" name="円/楕円 11">
              <a:extLst>
                <a:ext uri="{FF2B5EF4-FFF2-40B4-BE49-F238E27FC236}">
                  <a16:creationId xmlns:a16="http://schemas.microsoft.com/office/drawing/2014/main" id="{CD635AB9-ED0B-4129-ADF3-878B38FFEEFB}"/>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B3CDE5F3-3C93-48AD-9C24-03F9E482B16B}"/>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56265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82930" y="136556"/>
            <a:ext cx="7540140" cy="167749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32" name="吹き出し: 線 31">
            <a:extLst>
              <a:ext uri="{FF2B5EF4-FFF2-40B4-BE49-F238E27FC236}">
                <a16:creationId xmlns:a16="http://schemas.microsoft.com/office/drawing/2014/main" id="{0E34CAD5-C936-4F44-A0A3-5A899F142B3A}"/>
              </a:ext>
            </a:extLst>
          </p:cNvPr>
          <p:cNvSpPr/>
          <p:nvPr/>
        </p:nvSpPr>
        <p:spPr>
          <a:xfrm>
            <a:off x="461962" y="1933610"/>
            <a:ext cx="9201150" cy="2006827"/>
          </a:xfrm>
          <a:prstGeom prst="borderCallout1">
            <a:avLst>
              <a:gd name="adj1" fmla="val -182"/>
              <a:gd name="adj2" fmla="val 307"/>
              <a:gd name="adj3" fmla="val -18936"/>
              <a:gd name="adj4" fmla="val 9759"/>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11310AF9-865A-42C5-9E8B-F03C840C6950}"/>
              </a:ext>
            </a:extLst>
          </p:cNvPr>
          <p:cNvSpPr/>
          <p:nvPr/>
        </p:nvSpPr>
        <p:spPr>
          <a:xfrm>
            <a:off x="1363005" y="679416"/>
            <a:ext cx="7212439" cy="87302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6CC8DA3E-90F6-4242-A110-A4D3D964DB2C}"/>
              </a:ext>
            </a:extLst>
          </p:cNvPr>
          <p:cNvSpPr/>
          <p:nvPr/>
        </p:nvSpPr>
        <p:spPr>
          <a:xfrm>
            <a:off x="492402" y="2028772"/>
            <a:ext cx="9115425" cy="184665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該当する営農類型</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１つにチェック</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「単一経営」とは、経営体毎の農産物販売金額１位の部門（作目）の販売金額が、農産物総販売金額の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％以上を占める経営をいいます。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％に満たない経営をいいます。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「工芸農作物」とは、さとうきび、たばこ、茶、てんさい、こんにゃく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いも</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、なたね、いぐさ、ホップ、ごま、はっか、</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じょ</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ちゅうぎく、ラベンダー、薬用作物など</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の作物をいいます。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「その他の作物」には、芝、種苗、栽培きのこ類（施設栽培を含む）、桑葉、牧草等の販売を含みます。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「その他の畜産」には、養蚕、馬を肥育しての販売、</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めん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羊、やぎ、うさぎ、うずら、その他の毛皮獣及びミツバチの飼養等の販売を含みます。</a:t>
            </a:r>
          </a:p>
        </p:txBody>
      </p:sp>
      <p:sp>
        <p:nvSpPr>
          <p:cNvPr id="9" name="正方形/長方形 8">
            <a:extLst>
              <a:ext uri="{FF2B5EF4-FFF2-40B4-BE49-F238E27FC236}">
                <a16:creationId xmlns:a16="http://schemas.microsoft.com/office/drawing/2014/main" id="{2FBC86F9-1050-4EA2-8FA3-1CEAE6B8EA59}"/>
              </a:ext>
            </a:extLst>
          </p:cNvPr>
          <p:cNvSpPr/>
          <p:nvPr/>
        </p:nvSpPr>
        <p:spPr>
          <a:xfrm>
            <a:off x="317985" y="4410074"/>
            <a:ext cx="7540140" cy="20367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吹き出し: 線 9">
            <a:extLst>
              <a:ext uri="{FF2B5EF4-FFF2-40B4-BE49-F238E27FC236}">
                <a16:creationId xmlns:a16="http://schemas.microsoft.com/office/drawing/2014/main" id="{AC4E0545-30F0-4AA7-8247-95887FEC51AF}"/>
              </a:ext>
            </a:extLst>
          </p:cNvPr>
          <p:cNvSpPr/>
          <p:nvPr/>
        </p:nvSpPr>
        <p:spPr>
          <a:xfrm>
            <a:off x="492402" y="6125369"/>
            <a:ext cx="8712558" cy="618331"/>
          </a:xfrm>
          <a:prstGeom prst="borderCallout1">
            <a:avLst>
              <a:gd name="adj1" fmla="val -25116"/>
              <a:gd name="adj2" fmla="val 104"/>
              <a:gd name="adj3" fmla="val -1195"/>
              <a:gd name="adj4" fmla="val 133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「年間所得」欄は、農畜産物の生産及び農畜産物の加工・販売その他の関連・附帯事業に係る所得について、現状及び５年後の目標を記載してください</a:t>
            </a:r>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（注：上段の年間所得は「主たる従事者」の所得の合計額を記載してください）。</a:t>
            </a:r>
            <a:endParaRPr lang="en-US" altLang="ja-JP"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所得の算出方法は、</a:t>
            </a:r>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実際に支払われている報酬または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「農業経営改善計画の所得水準算出方法」を参考に算出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ページ参照）</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3">
            <a:extLst>
              <a:ext uri="{FF2B5EF4-FFF2-40B4-BE49-F238E27FC236}">
                <a16:creationId xmlns:a16="http://schemas.microsoft.com/office/drawing/2014/main" id="{10F25FE7-40CA-4529-A592-2175C8E19F61}"/>
              </a:ext>
            </a:extLst>
          </p:cNvPr>
          <p:cNvSpPr/>
          <p:nvPr/>
        </p:nvSpPr>
        <p:spPr>
          <a:xfrm>
            <a:off x="493376" y="5274069"/>
            <a:ext cx="3054688" cy="705340"/>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2" name="吹き出し: 線 11">
            <a:extLst>
              <a:ext uri="{FF2B5EF4-FFF2-40B4-BE49-F238E27FC236}">
                <a16:creationId xmlns:a16="http://schemas.microsoft.com/office/drawing/2014/main" id="{D04B6E48-4485-4ACC-ACDC-C87E4252B294}"/>
              </a:ext>
            </a:extLst>
          </p:cNvPr>
          <p:cNvSpPr/>
          <p:nvPr/>
        </p:nvSpPr>
        <p:spPr>
          <a:xfrm>
            <a:off x="3607139" y="4045344"/>
            <a:ext cx="4450008" cy="1062217"/>
          </a:xfrm>
          <a:prstGeom prst="borderCallout1">
            <a:avLst>
              <a:gd name="adj1" fmla="val 102040"/>
              <a:gd name="adj2" fmla="val 307"/>
              <a:gd name="adj3" fmla="val 116813"/>
              <a:gd name="adj4" fmla="val -662"/>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年間労働時間については、農畜産物の生産及び農畜産物の加工・販売</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販売その他の関連・附帯事業に係る労働時間について、現状及び５年後</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の目標を記載してください</a:t>
            </a:r>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（注：上段の年間労働時間は７ページの「（参　　</a:t>
            </a:r>
          </a:p>
          <a:p>
            <a:pPr algn="just"/>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考）経営の構成」欄の主たる従事者の年間農業従事時間の合計時間を　</a:t>
            </a:r>
          </a:p>
          <a:p>
            <a:pPr algn="just"/>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記載してください（主たる従事者１人当たりの年間労働時間はその平均時　</a:t>
            </a:r>
          </a:p>
          <a:p>
            <a:pPr algn="just"/>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間を記載してください）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a:extLst>
              <a:ext uri="{FF2B5EF4-FFF2-40B4-BE49-F238E27FC236}">
                <a16:creationId xmlns:a16="http://schemas.microsoft.com/office/drawing/2014/main" id="{413504EE-01A2-44DC-B7CA-39CE129210D8}"/>
              </a:ext>
            </a:extLst>
          </p:cNvPr>
          <p:cNvSpPr/>
          <p:nvPr/>
        </p:nvSpPr>
        <p:spPr>
          <a:xfrm>
            <a:off x="3589256" y="5276809"/>
            <a:ext cx="3154444" cy="70260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5" name="吹き出し: 線 14">
            <a:extLst>
              <a:ext uri="{FF2B5EF4-FFF2-40B4-BE49-F238E27FC236}">
                <a16:creationId xmlns:a16="http://schemas.microsoft.com/office/drawing/2014/main" id="{18C00636-EF0B-45DB-AE26-5AEDD6FBA2B2}"/>
              </a:ext>
            </a:extLst>
          </p:cNvPr>
          <p:cNvSpPr/>
          <p:nvPr/>
        </p:nvSpPr>
        <p:spPr>
          <a:xfrm>
            <a:off x="8229184" y="4045344"/>
            <a:ext cx="1572087" cy="1583930"/>
          </a:xfrm>
          <a:prstGeom prst="borderCallout1">
            <a:avLst>
              <a:gd name="adj1" fmla="val 73663"/>
              <a:gd name="adj2" fmla="val 940"/>
              <a:gd name="adj3" fmla="val 79202"/>
              <a:gd name="adj4" fmla="val -34703"/>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５年後の目標時</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　　</a:t>
            </a:r>
          </a:p>
          <a:p>
            <a:pPr algn="di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主たる従事者の人数　</a:t>
            </a:r>
          </a:p>
          <a:p>
            <a:pPr algn="di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を記載してください。</a:t>
            </a:r>
          </a:p>
          <a:p>
            <a:pPr algn="dist"/>
            <a:r>
              <a:rPr lang="ja-JP" altLang="en-US" sz="1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注：７ページの「（参　</a:t>
            </a:r>
          </a:p>
          <a:p>
            <a:pPr algn="dist"/>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考）経営の構成」欄</a:t>
            </a:r>
          </a:p>
          <a:p>
            <a:pPr algn="dist"/>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の「（１）構成員・役</a:t>
            </a:r>
          </a:p>
          <a:p>
            <a:pPr algn="dist"/>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員」の「見通し」欄の主</a:t>
            </a:r>
          </a:p>
          <a:p>
            <a:pPr algn="dist"/>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たる従事者の「○」の　</a:t>
            </a:r>
          </a:p>
          <a:p>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数と合わせてください。</a:t>
            </a:r>
          </a:p>
        </p:txBody>
      </p:sp>
      <p:sp>
        <p:nvSpPr>
          <p:cNvPr id="17" name="角丸四角形 13">
            <a:extLst>
              <a:ext uri="{FF2B5EF4-FFF2-40B4-BE49-F238E27FC236}">
                <a16:creationId xmlns:a16="http://schemas.microsoft.com/office/drawing/2014/main" id="{2794D253-8557-4CA0-BD84-0B94C3AABD6A}"/>
              </a:ext>
            </a:extLst>
          </p:cNvPr>
          <p:cNvSpPr/>
          <p:nvPr/>
        </p:nvSpPr>
        <p:spPr>
          <a:xfrm>
            <a:off x="6770605" y="5273566"/>
            <a:ext cx="935209" cy="702600"/>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a:extLst>
              <a:ext uri="{FF2B5EF4-FFF2-40B4-BE49-F238E27FC236}">
                <a16:creationId xmlns:a16="http://schemas.microsoft.com/office/drawing/2014/main" id="{E6C2489C-CB49-4185-86C8-BD54141B2078}"/>
              </a:ext>
            </a:extLst>
          </p:cNvPr>
          <p:cNvPicPr>
            <a:picLocks noChangeAspect="1"/>
          </p:cNvPicPr>
          <p:nvPr/>
        </p:nvPicPr>
        <p:blipFill>
          <a:blip r:embed="rId4"/>
          <a:stretch>
            <a:fillRect/>
          </a:stretch>
        </p:blipFill>
        <p:spPr>
          <a:xfrm>
            <a:off x="1363005" y="215666"/>
            <a:ext cx="7214400" cy="1345678"/>
          </a:xfrm>
          <a:prstGeom prst="rect">
            <a:avLst/>
          </a:prstGeom>
        </p:spPr>
      </p:pic>
      <p:pic>
        <p:nvPicPr>
          <p:cNvPr id="18" name="図 17">
            <a:extLst>
              <a:ext uri="{FF2B5EF4-FFF2-40B4-BE49-F238E27FC236}">
                <a16:creationId xmlns:a16="http://schemas.microsoft.com/office/drawing/2014/main" id="{9160941E-D02A-4C7D-835C-85CA586D8C9E}"/>
              </a:ext>
            </a:extLst>
          </p:cNvPr>
          <p:cNvPicPr>
            <a:picLocks noChangeAspect="1"/>
          </p:cNvPicPr>
          <p:nvPr/>
        </p:nvPicPr>
        <p:blipFill>
          <a:blip r:embed="rId5"/>
          <a:stretch>
            <a:fillRect/>
          </a:stretch>
        </p:blipFill>
        <p:spPr>
          <a:xfrm>
            <a:off x="499905" y="5098945"/>
            <a:ext cx="7214400" cy="879614"/>
          </a:xfrm>
          <a:prstGeom prst="rect">
            <a:avLst/>
          </a:prstGeom>
        </p:spPr>
      </p:pic>
      <p:sp>
        <p:nvSpPr>
          <p:cNvPr id="3" name="正方形/長方形 2"/>
          <p:cNvSpPr/>
          <p:nvPr/>
        </p:nvSpPr>
        <p:spPr>
          <a:xfrm>
            <a:off x="200297" y="4045344"/>
            <a:ext cx="3289154" cy="84789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FF0000"/>
                </a:solidFill>
                <a:latin typeface="Meiryo UI" panose="020B0604030504040204" pitchFamily="50" charset="-128"/>
                <a:ea typeface="Meiryo UI" panose="020B0604030504040204" pitchFamily="50" charset="-128"/>
              </a:rPr>
              <a:t>　「主たる従事者」とは、農業経営上の判断・決定を担う方として、法人経営の場合は経営者、役員等（議決権を有する構成員）、家族経営の場合は個々の農業経営の実態に応じて記載してください。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297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079985" y="2605969"/>
            <a:ext cx="7540140" cy="1804106"/>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p>
        </p:txBody>
      </p:sp>
      <p:sp>
        <p:nvSpPr>
          <p:cNvPr id="14" name="吹き出し: 線 13">
            <a:extLst>
              <a:ext uri="{FF2B5EF4-FFF2-40B4-BE49-F238E27FC236}">
                <a16:creationId xmlns:a16="http://schemas.microsoft.com/office/drawing/2014/main" id="{BAB57CA3-61BC-40AD-8CB9-85B3F397104B}"/>
              </a:ext>
            </a:extLst>
          </p:cNvPr>
          <p:cNvSpPr/>
          <p:nvPr/>
        </p:nvSpPr>
        <p:spPr>
          <a:xfrm>
            <a:off x="152401" y="176190"/>
            <a:ext cx="3132828" cy="2474476"/>
          </a:xfrm>
          <a:prstGeom prst="borderCallout1">
            <a:avLst>
              <a:gd name="adj1" fmla="val 100746"/>
              <a:gd name="adj2" fmla="val 8663"/>
              <a:gd name="adj3" fmla="val 113670"/>
              <a:gd name="adj4" fmla="val 35233"/>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作目・部門名（耕種）欄には、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作目名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⑤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a:p>
            <a:pPr algn="just"/>
            <a:r>
              <a:rPr lang="ja-JP" altLang="en-US" sz="1100" dirty="0">
                <a:solidFill>
                  <a:srgbClr val="0070C0"/>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目標とする生産量は作付面積から計算される無　</a:t>
            </a:r>
          </a:p>
          <a:p>
            <a:pPr algn="just"/>
            <a:r>
              <a:rPr lang="ja-JP" altLang="en-US" sz="1100" dirty="0">
                <a:solidFill>
                  <a:srgbClr val="FF0000"/>
                </a:solidFill>
                <a:latin typeface="Meiryo UI" panose="020B0604030504040204" pitchFamily="50" charset="-128"/>
                <a:ea typeface="Meiryo UI" panose="020B0604030504040204" pitchFamily="50" charset="-128"/>
              </a:rPr>
              <a:t>　　理のない値としてください（２回転する場合、生産　</a:t>
            </a:r>
          </a:p>
          <a:p>
            <a:pPr algn="just"/>
            <a:r>
              <a:rPr lang="ja-JP" altLang="en-US" sz="1100" dirty="0">
                <a:solidFill>
                  <a:srgbClr val="FF0000"/>
                </a:solidFill>
                <a:latin typeface="Meiryo UI" panose="020B0604030504040204" pitchFamily="50" charset="-128"/>
                <a:ea typeface="Meiryo UI" panose="020B0604030504040204" pitchFamily="50" charset="-128"/>
              </a:rPr>
              <a:t>　　量は２回転した合計数となります）。</a:t>
            </a:r>
          </a:p>
          <a:p>
            <a:pPr algn="just"/>
            <a:r>
              <a:rPr lang="ja-JP" altLang="en-US" sz="1100" dirty="0">
                <a:solidFill>
                  <a:srgbClr val="0070C0"/>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新たに農地を借り受ける場合等には、法令上の　　</a:t>
            </a:r>
          </a:p>
          <a:p>
            <a:pPr algn="just"/>
            <a:r>
              <a:rPr lang="ja-JP" altLang="en-US" sz="1100" dirty="0">
                <a:solidFill>
                  <a:srgbClr val="FF0000"/>
                </a:solidFill>
                <a:latin typeface="Meiryo UI" panose="020B0604030504040204" pitchFamily="50" charset="-128"/>
                <a:ea typeface="Meiryo UI" panose="020B0604030504040204" pitchFamily="50" charset="-128"/>
              </a:rPr>
              <a:t>　　手続きを必ずしてください（目標欄については、申　</a:t>
            </a:r>
          </a:p>
          <a:p>
            <a:pPr algn="just"/>
            <a:r>
              <a:rPr lang="ja-JP" altLang="en-US" sz="1100" dirty="0">
                <a:solidFill>
                  <a:srgbClr val="FF0000"/>
                </a:solidFill>
                <a:latin typeface="Meiryo UI" panose="020B0604030504040204" pitchFamily="50" charset="-128"/>
                <a:ea typeface="Meiryo UI" panose="020B0604030504040204" pitchFamily="50" charset="-128"/>
              </a:rPr>
              <a:t>　　請時点では必要ありません）</a:t>
            </a:r>
            <a:r>
              <a:rPr lang="ja-JP" altLang="en-US" sz="800" dirty="0">
                <a:solidFill>
                  <a:srgbClr val="FF0000"/>
                </a:solidFill>
                <a:latin typeface="Meiryo UI" panose="020B0604030504040204" pitchFamily="50" charset="-128"/>
                <a:ea typeface="Meiryo UI" panose="020B0604030504040204" pitchFamily="50" charset="-128"/>
              </a:rPr>
              <a:t>。</a:t>
            </a:r>
            <a:endParaRPr lang="en-US" altLang="ja-JP" sz="8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0070C0"/>
                </a:solidFill>
                <a:latin typeface="Meiryo UI" panose="020B0604030504040204" pitchFamily="50" charset="-128"/>
                <a:ea typeface="Meiryo UI" panose="020B0604030504040204" pitchFamily="50" charset="-128"/>
              </a:rPr>
              <a:t>　</a:t>
            </a:r>
          </a:p>
        </p:txBody>
      </p:sp>
      <p:sp>
        <p:nvSpPr>
          <p:cNvPr id="15" name="角丸四角形 13">
            <a:extLst>
              <a:ext uri="{FF2B5EF4-FFF2-40B4-BE49-F238E27FC236}">
                <a16:creationId xmlns:a16="http://schemas.microsoft.com/office/drawing/2014/main" id="{CDF65353-FCD6-4F95-86FB-EB86DFC6AFBB}"/>
              </a:ext>
            </a:extLst>
          </p:cNvPr>
          <p:cNvSpPr/>
          <p:nvPr/>
        </p:nvSpPr>
        <p:spPr>
          <a:xfrm>
            <a:off x="1255376" y="2981325"/>
            <a:ext cx="2411749" cy="123478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id="{F64DB9BD-E1EE-4012-9363-635329040D49}"/>
              </a:ext>
            </a:extLst>
          </p:cNvPr>
          <p:cNvSpPr/>
          <p:nvPr/>
        </p:nvSpPr>
        <p:spPr>
          <a:xfrm>
            <a:off x="3708318" y="2981326"/>
            <a:ext cx="2411749" cy="123478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id="{838540AD-F9BA-488B-ACE9-222F78701CE7}"/>
              </a:ext>
            </a:extLst>
          </p:cNvPr>
          <p:cNvSpPr/>
          <p:nvPr/>
        </p:nvSpPr>
        <p:spPr>
          <a:xfrm>
            <a:off x="850850" y="4564066"/>
            <a:ext cx="2257680" cy="1476293"/>
          </a:xfrm>
          <a:prstGeom prst="borderCallout1">
            <a:avLst>
              <a:gd name="adj1" fmla="val -497"/>
              <a:gd name="adj2" fmla="val 94733"/>
              <a:gd name="adj3" fmla="val -24733"/>
              <a:gd name="adj4" fmla="val 130049"/>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作目・部門名（畜産）欄には、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部門名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目標とする飼養頭数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id="{175FACA1-9BDC-4005-8071-BB5696884817}"/>
              </a:ext>
            </a:extLst>
          </p:cNvPr>
          <p:cNvSpPr/>
          <p:nvPr/>
        </p:nvSpPr>
        <p:spPr>
          <a:xfrm flipV="1">
            <a:off x="6161260" y="2981324"/>
            <a:ext cx="2306554" cy="123478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15A5867F-0F77-4EB8-9EA8-C657AA1CAE7D}"/>
              </a:ext>
            </a:extLst>
          </p:cNvPr>
          <p:cNvSpPr/>
          <p:nvPr/>
        </p:nvSpPr>
        <p:spPr>
          <a:xfrm>
            <a:off x="3285228" y="4554954"/>
            <a:ext cx="6105529" cy="2203034"/>
          </a:xfrm>
          <a:prstGeom prst="borderCallout1">
            <a:avLst>
              <a:gd name="adj1" fmla="val -164"/>
              <a:gd name="adj2" fmla="val 16600"/>
              <a:gd name="adj3" fmla="val -14498"/>
              <a:gd name="adj4" fmla="val 55125"/>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農業経営に関連・附帯する事業として、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農畜産物を原料又は材料として使用して行う製造又は加工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農畜産物の貯蔵、運搬又は販売、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農業生産に必要な資材の製造</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作業受託（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特定作業受託は含みません。）</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農泊、農業体験事業</a:t>
            </a:r>
            <a:endParaRPr lang="en-US" altLang="zh-TW"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について記載してください</a:t>
            </a:r>
            <a:endParaRPr lang="en-US" altLang="ja-JP" sz="8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目標の売上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DBBBF4E-9C58-487F-ABD0-7DFEBBCC248A}"/>
              </a:ext>
            </a:extLst>
          </p:cNvPr>
          <p:cNvSpPr/>
          <p:nvPr/>
        </p:nvSpPr>
        <p:spPr>
          <a:xfrm>
            <a:off x="7071903" y="4663306"/>
            <a:ext cx="2223604" cy="1954381"/>
          </a:xfrm>
          <a:prstGeom prst="rect">
            <a:avLst/>
          </a:prstGeom>
          <a:solidFill>
            <a:schemeClr val="accent6">
              <a:lumMod val="20000"/>
              <a:lumOff val="80000"/>
            </a:schemeClr>
          </a:solidFill>
          <a:ln w="19050">
            <a:solidFill>
              <a:schemeClr val="tx1"/>
            </a:solidFill>
            <a:prstDash val="sys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記載例</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農畜産物の加工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小売業（直売所</a:t>
            </a:r>
            <a:r>
              <a:rPr lang="ja-JP" altLang="en-US" sz="1100" dirty="0">
                <a:solidFill>
                  <a:srgbClr val="FF0000"/>
                </a:solidFill>
                <a:latin typeface="Meiryo UI" panose="020B0604030504040204" pitchFamily="50" charset="-128"/>
                <a:ea typeface="Meiryo UI" panose="020B0604030504040204" pitchFamily="50" charset="-128"/>
              </a:rPr>
              <a:t>（他者から仕　</a:t>
            </a:r>
          </a:p>
          <a:p>
            <a:r>
              <a:rPr lang="ja-JP" altLang="en-US" sz="1100" dirty="0">
                <a:solidFill>
                  <a:srgbClr val="FF0000"/>
                </a:solidFill>
                <a:latin typeface="Meiryo UI" panose="020B0604030504040204" pitchFamily="50" charset="-128"/>
                <a:ea typeface="Meiryo UI" panose="020B0604030504040204" pitchFamily="50" charset="-128"/>
              </a:rPr>
              <a:t>　入れたものを販売するのみの場合　</a:t>
            </a:r>
          </a:p>
          <a:p>
            <a:r>
              <a:rPr lang="ja-JP" altLang="en-US" sz="1100" dirty="0">
                <a:solidFill>
                  <a:srgbClr val="FF0000"/>
                </a:solidFill>
                <a:latin typeface="Meiryo UI" panose="020B0604030504040204" pitchFamily="50" charset="-128"/>
                <a:ea typeface="Meiryo UI" panose="020B0604030504040204" pitchFamily="50" charset="-128"/>
              </a:rPr>
              <a:t>　は該当になりません）</a:t>
            </a:r>
            <a:r>
              <a:rPr lang="ja-JP" altLang="en-US"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観光農園、貸農園、</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体験農園、農家民宿、</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農家レストラン</a:t>
            </a:r>
          </a:p>
          <a:p>
            <a:r>
              <a:rPr lang="ja-JP" altLang="en-US" sz="1100" dirty="0">
                <a:latin typeface="Meiryo UI" panose="020B0604030504040204" pitchFamily="50" charset="-128"/>
                <a:ea typeface="Meiryo UI" panose="020B0604030504040204" pitchFamily="50" charset="-128"/>
              </a:rPr>
              <a:t>■　作業受託（</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特定作業</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受託は含みません。）</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その他</a:t>
            </a:r>
          </a:p>
        </p:txBody>
      </p:sp>
      <p:sp>
        <p:nvSpPr>
          <p:cNvPr id="12" name="吹き出し: 線 11">
            <a:extLst>
              <a:ext uri="{FF2B5EF4-FFF2-40B4-BE49-F238E27FC236}">
                <a16:creationId xmlns:a16="http://schemas.microsoft.com/office/drawing/2014/main" id="{D49466A7-9FEA-4BDF-907D-13E282B39157}"/>
              </a:ext>
            </a:extLst>
          </p:cNvPr>
          <p:cNvSpPr/>
          <p:nvPr/>
        </p:nvSpPr>
        <p:spPr>
          <a:xfrm>
            <a:off x="3390900" y="339857"/>
            <a:ext cx="6381750" cy="2161337"/>
          </a:xfrm>
          <a:prstGeom prst="borderCallout1">
            <a:avLst>
              <a:gd name="adj1" fmla="val 99637"/>
              <a:gd name="adj2" fmla="val 4891"/>
              <a:gd name="adj3" fmla="val 131118"/>
              <a:gd name="adj4" fmla="val -1866"/>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単位はａ（アール）</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生産量の</a:t>
            </a:r>
            <a:r>
              <a:rPr lang="ja-JP" altLang="en-US" sz="1100" dirty="0">
                <a:solidFill>
                  <a:srgbClr val="FF0000"/>
                </a:solidFill>
                <a:latin typeface="Meiryo UI" panose="020B0604030504040204" pitchFamily="50" charset="-128"/>
                <a:ea typeface="Meiryo UI" panose="020B0604030504040204" pitchFamily="50" charset="-128"/>
              </a:rPr>
              <a:t>単位は作目・部門に応じて単位を記載</a:t>
            </a:r>
            <a:r>
              <a:rPr lang="ja-JP" altLang="en-US" sz="1100" dirty="0">
                <a:solidFill>
                  <a:schemeClr val="tx1"/>
                </a:solidFill>
                <a:latin typeface="Meiryo UI" panose="020B0604030504040204" pitchFamily="50" charset="-128"/>
                <a:ea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3">
            <a:extLst>
              <a:ext uri="{FF2B5EF4-FFF2-40B4-BE49-F238E27FC236}">
                <a16:creationId xmlns:a16="http://schemas.microsoft.com/office/drawing/2014/main" id="{BDB85B68-891E-4BBC-83C7-C77029212A79}"/>
              </a:ext>
            </a:extLst>
          </p:cNvPr>
          <p:cNvSpPr/>
          <p:nvPr/>
        </p:nvSpPr>
        <p:spPr>
          <a:xfrm>
            <a:off x="1921581" y="3190875"/>
            <a:ext cx="1702682" cy="981076"/>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graphicFrame>
        <p:nvGraphicFramePr>
          <p:cNvPr id="3" name="表 2">
            <a:extLst>
              <a:ext uri="{FF2B5EF4-FFF2-40B4-BE49-F238E27FC236}">
                <a16:creationId xmlns:a16="http://schemas.microsoft.com/office/drawing/2014/main" id="{B959FF18-2DE2-41CF-AD07-7B4740B872C3}"/>
              </a:ext>
            </a:extLst>
          </p:cNvPr>
          <p:cNvGraphicFramePr>
            <a:graphicFrameLocks noGrp="1"/>
          </p:cNvGraphicFramePr>
          <p:nvPr>
            <p:extLst/>
          </p:nvPr>
        </p:nvGraphicFramePr>
        <p:xfrm>
          <a:off x="3523354" y="902772"/>
          <a:ext cx="6105529" cy="1122680"/>
        </p:xfrm>
        <a:graphic>
          <a:graphicData uri="http://schemas.openxmlformats.org/drawingml/2006/table">
            <a:tbl>
              <a:tblPr firstRow="1" bandRow="1">
                <a:tableStyleId>{5C22544A-7EE6-4342-B048-85BDC9FD1C3A}</a:tableStyleId>
              </a:tblPr>
              <a:tblGrid>
                <a:gridCol w="800101">
                  <a:extLst>
                    <a:ext uri="{9D8B030D-6E8A-4147-A177-3AD203B41FA5}">
                      <a16:colId xmlns:a16="http://schemas.microsoft.com/office/drawing/2014/main" val="1473844590"/>
                    </a:ext>
                  </a:extLst>
                </a:gridCol>
                <a:gridCol w="884238">
                  <a:extLst>
                    <a:ext uri="{9D8B030D-6E8A-4147-A177-3AD203B41FA5}">
                      <a16:colId xmlns:a16="http://schemas.microsoft.com/office/drawing/2014/main" val="3497906027"/>
                    </a:ext>
                  </a:extLst>
                </a:gridCol>
                <a:gridCol w="884238">
                  <a:extLst>
                    <a:ext uri="{9D8B030D-6E8A-4147-A177-3AD203B41FA5}">
                      <a16:colId xmlns:a16="http://schemas.microsoft.com/office/drawing/2014/main" val="2406447892"/>
                    </a:ext>
                  </a:extLst>
                </a:gridCol>
                <a:gridCol w="884238">
                  <a:extLst>
                    <a:ext uri="{9D8B030D-6E8A-4147-A177-3AD203B41FA5}">
                      <a16:colId xmlns:a16="http://schemas.microsoft.com/office/drawing/2014/main" val="3169339247"/>
                    </a:ext>
                  </a:extLst>
                </a:gridCol>
                <a:gridCol w="884238">
                  <a:extLst>
                    <a:ext uri="{9D8B030D-6E8A-4147-A177-3AD203B41FA5}">
                      <a16:colId xmlns:a16="http://schemas.microsoft.com/office/drawing/2014/main" val="1033833737"/>
                    </a:ext>
                  </a:extLst>
                </a:gridCol>
                <a:gridCol w="884238">
                  <a:extLst>
                    <a:ext uri="{9D8B030D-6E8A-4147-A177-3AD203B41FA5}">
                      <a16:colId xmlns:a16="http://schemas.microsoft.com/office/drawing/2014/main" val="1897489446"/>
                    </a:ext>
                  </a:extLst>
                </a:gridCol>
                <a:gridCol w="884238">
                  <a:extLst>
                    <a:ext uri="{9D8B030D-6E8A-4147-A177-3AD203B41FA5}">
                      <a16:colId xmlns:a16="http://schemas.microsoft.com/office/drawing/2014/main" val="855848058"/>
                    </a:ext>
                  </a:extLst>
                </a:gridCol>
              </a:tblGrid>
              <a:tr h="370840">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a</a:t>
                      </a:r>
                    </a:p>
                    <a:p>
                      <a:pPr algn="ctr"/>
                      <a:r>
                        <a:rPr kumimoji="1" lang="ja-JP" altLang="en-US" sz="900" b="0" dirty="0">
                          <a:solidFill>
                            <a:schemeClr val="tx1"/>
                          </a:solidFill>
                          <a:latin typeface="Meiryo UI" panose="020B0604030504040204" pitchFamily="50" charset="-128"/>
                          <a:ea typeface="Meiryo UI" panose="020B0604030504040204" pitchFamily="50" charset="-128"/>
                        </a:rPr>
                        <a:t>（アール）</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１</a:t>
                      </a:r>
                      <a:r>
                        <a:rPr kumimoji="1" lang="en-US" altLang="ja-JP" sz="1000" b="0" dirty="0">
                          <a:solidFill>
                            <a:schemeClr val="tx1"/>
                          </a:solidFill>
                          <a:latin typeface="Meiryo UI" panose="020B0604030504040204" pitchFamily="50" charset="-128"/>
                          <a:ea typeface="Meiryo UI" panose="020B0604030504040204" pitchFamily="50" charset="-128"/>
                        </a:rPr>
                        <a:t>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0.3a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53169376"/>
                  </a:ext>
                </a:extLst>
              </a:tr>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extLst>
                  <a:ext uri="{0D108BD9-81ED-4DB2-BD59-A6C34878D82A}">
                    <a16:rowId xmlns:a16="http://schemas.microsoft.com/office/drawing/2014/main" val="1818804134"/>
                  </a:ext>
                </a:extLst>
              </a:tr>
              <a:tr h="370840">
                <a:tc>
                  <a:txBody>
                    <a:bodyPr/>
                    <a:lstStyle/>
                    <a:p>
                      <a:pPr algn="ct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約１畝</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約１反</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約１町</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extLst>
                  <a:ext uri="{0D108BD9-81ED-4DB2-BD59-A6C34878D82A}">
                    <a16:rowId xmlns:a16="http://schemas.microsoft.com/office/drawing/2014/main" val="144678069"/>
                  </a:ext>
                </a:extLst>
              </a:tr>
            </a:tbl>
          </a:graphicData>
        </a:graphic>
      </p:graphicFrame>
      <p:pic>
        <p:nvPicPr>
          <p:cNvPr id="4" name="図 3">
            <a:extLst>
              <a:ext uri="{FF2B5EF4-FFF2-40B4-BE49-F238E27FC236}">
                <a16:creationId xmlns:a16="http://schemas.microsoft.com/office/drawing/2014/main" id="{D2E4C6A0-A797-4AE3-B361-683B2CE19DAA}"/>
              </a:ext>
            </a:extLst>
          </p:cNvPr>
          <p:cNvPicPr>
            <a:picLocks noChangeAspect="1"/>
          </p:cNvPicPr>
          <p:nvPr/>
        </p:nvPicPr>
        <p:blipFill>
          <a:blip r:embed="rId4"/>
          <a:stretch>
            <a:fillRect/>
          </a:stretch>
        </p:blipFill>
        <p:spPr>
          <a:xfrm>
            <a:off x="1255376" y="2784380"/>
            <a:ext cx="7212440" cy="1424063"/>
          </a:xfrm>
          <a:prstGeom prst="rect">
            <a:avLst/>
          </a:prstGeom>
        </p:spPr>
      </p:pic>
      <p:sp>
        <p:nvSpPr>
          <p:cNvPr id="2" name="四角形: 角を丸くする 1">
            <a:extLst>
              <a:ext uri="{FF2B5EF4-FFF2-40B4-BE49-F238E27FC236}">
                <a16:creationId xmlns:a16="http://schemas.microsoft.com/office/drawing/2014/main" id="{42CEEC42-8A52-423C-A201-BE1CBBE803A8}"/>
              </a:ext>
            </a:extLst>
          </p:cNvPr>
          <p:cNvSpPr/>
          <p:nvPr/>
        </p:nvSpPr>
        <p:spPr>
          <a:xfrm>
            <a:off x="3448049" y="2162175"/>
            <a:ext cx="3710397" cy="2498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74206" y="6174073"/>
            <a:ext cx="1830255" cy="58391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補足：行が足りない場合は追行してください。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648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A8888C-C55D-4E6E-B876-F5B3EFCDFD4D}"/>
              </a:ext>
            </a:extLst>
          </p:cNvPr>
          <p:cNvSpPr/>
          <p:nvPr/>
        </p:nvSpPr>
        <p:spPr>
          <a:xfrm>
            <a:off x="1156185" y="1914524"/>
            <a:ext cx="7540140" cy="2494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D45637E4-B66D-40A1-8AD0-39033ED040C6}"/>
              </a:ext>
            </a:extLst>
          </p:cNvPr>
          <p:cNvPicPr>
            <a:picLocks noChangeAspect="1"/>
          </p:cNvPicPr>
          <p:nvPr/>
        </p:nvPicPr>
        <p:blipFill>
          <a:blip r:embed="rId3"/>
          <a:stretch>
            <a:fillRect/>
          </a:stretch>
        </p:blipFill>
        <p:spPr>
          <a:xfrm>
            <a:off x="1337255" y="2243125"/>
            <a:ext cx="7212440" cy="1988437"/>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p>
        </p:txBody>
      </p:sp>
      <p:sp>
        <p:nvSpPr>
          <p:cNvPr id="23" name="吹き出し: 線 22">
            <a:extLst>
              <a:ext uri="{FF2B5EF4-FFF2-40B4-BE49-F238E27FC236}">
                <a16:creationId xmlns:a16="http://schemas.microsoft.com/office/drawing/2014/main" id="{AD43E8B2-0665-49F7-84BF-3604A218F6D0}"/>
              </a:ext>
            </a:extLst>
          </p:cNvPr>
          <p:cNvSpPr/>
          <p:nvPr/>
        </p:nvSpPr>
        <p:spPr>
          <a:xfrm>
            <a:off x="2782058" y="144557"/>
            <a:ext cx="2951992" cy="1664485"/>
          </a:xfrm>
          <a:prstGeom prst="borderCallout1">
            <a:avLst>
              <a:gd name="adj1" fmla="val 99091"/>
              <a:gd name="adj2" fmla="val 9797"/>
              <a:gd name="adj3" fmla="val 146380"/>
              <a:gd name="adj4" fmla="val 23140"/>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農用地に関する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p>
          <a:p>
            <a:r>
              <a:rPr lang="ja-JP" altLang="en-US" sz="1100" dirty="0">
                <a:solidFill>
                  <a:schemeClr val="tx1"/>
                </a:solidFill>
                <a:latin typeface="Meiryo UI" panose="020B0604030504040204" pitchFamily="50" charset="-128"/>
                <a:ea typeface="Meiryo UI" panose="020B0604030504040204" pitchFamily="50" charset="-128"/>
              </a:rPr>
              <a:t>　してください。（単位の参考は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新たに農地を借り受ける場合等には、法令上　</a:t>
            </a:r>
          </a:p>
          <a:p>
            <a:pPr algn="just"/>
            <a:r>
              <a:rPr lang="ja-JP" altLang="en-US" sz="1100" dirty="0">
                <a:solidFill>
                  <a:srgbClr val="FF0000"/>
                </a:solidFill>
                <a:latin typeface="Meiryo UI" panose="020B0604030504040204" pitchFamily="50" charset="-128"/>
                <a:ea typeface="Meiryo UI" panose="020B0604030504040204" pitchFamily="50" charset="-128"/>
              </a:rPr>
              <a:t>　の手続きを必ずしてください（目標欄については、　</a:t>
            </a:r>
          </a:p>
          <a:p>
            <a:pPr algn="just"/>
            <a:r>
              <a:rPr lang="ja-JP" altLang="en-US" sz="1100" dirty="0">
                <a:solidFill>
                  <a:srgbClr val="FF0000"/>
                </a:solidFill>
                <a:latin typeface="Meiryo UI" panose="020B0604030504040204" pitchFamily="50" charset="-128"/>
                <a:ea typeface="Meiryo UI" panose="020B0604030504040204" pitchFamily="50" charset="-128"/>
              </a:rPr>
              <a:t>　申請時点では必要ありません）。</a:t>
            </a:r>
          </a:p>
        </p:txBody>
      </p:sp>
      <p:sp>
        <p:nvSpPr>
          <p:cNvPr id="25" name="角丸四角形 13">
            <a:extLst>
              <a:ext uri="{FF2B5EF4-FFF2-40B4-BE49-F238E27FC236}">
                <a16:creationId xmlns:a16="http://schemas.microsoft.com/office/drawing/2014/main" id="{6E2F1A1D-389F-4E1F-BA31-8777F2C2C615}"/>
              </a:ext>
            </a:extLst>
          </p:cNvPr>
          <p:cNvSpPr/>
          <p:nvPr/>
        </p:nvSpPr>
        <p:spPr>
          <a:xfrm>
            <a:off x="3109914" y="2590799"/>
            <a:ext cx="1720214" cy="1459669"/>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7" name="吹き出し: 線 26">
            <a:extLst>
              <a:ext uri="{FF2B5EF4-FFF2-40B4-BE49-F238E27FC236}">
                <a16:creationId xmlns:a16="http://schemas.microsoft.com/office/drawing/2014/main" id="{F8027179-FA90-41D5-BDD6-70AFB5073640}"/>
              </a:ext>
            </a:extLst>
          </p:cNvPr>
          <p:cNvSpPr/>
          <p:nvPr/>
        </p:nvSpPr>
        <p:spPr>
          <a:xfrm>
            <a:off x="144357" y="548640"/>
            <a:ext cx="1449312" cy="1260402"/>
          </a:xfrm>
          <a:prstGeom prst="borderCallout1">
            <a:avLst>
              <a:gd name="adj1" fmla="val 101767"/>
              <a:gd name="adj2" fmla="val 17595"/>
              <a:gd name="adj3" fmla="val 161459"/>
              <a:gd name="adj4" fmla="val 125674"/>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所有地、借入地</a:t>
            </a:r>
          </a:p>
          <a:p>
            <a:r>
              <a:rPr lang="ja-JP" altLang="en-US" sz="1100" dirty="0">
                <a:solidFill>
                  <a:schemeClr val="tx1"/>
                </a:solidFill>
                <a:latin typeface="Meiryo UI" panose="020B0604030504040204" pitchFamily="50" charset="-128"/>
                <a:ea typeface="Meiryo UI" panose="020B0604030504040204" pitchFamily="50" charset="-128"/>
              </a:rPr>
              <a:t>　及びその他の所在</a:t>
            </a:r>
          </a:p>
          <a:p>
            <a:r>
              <a:rPr lang="ja-JP" altLang="en-US" sz="1100" dirty="0">
                <a:solidFill>
                  <a:schemeClr val="tx1"/>
                </a:solidFill>
                <a:latin typeface="Meiryo UI" panose="020B0604030504040204" pitchFamily="50" charset="-128"/>
                <a:ea typeface="Meiryo UI" panose="020B0604030504040204" pitchFamily="50" charset="-128"/>
              </a:rPr>
              <a:t>　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13">
            <a:extLst>
              <a:ext uri="{FF2B5EF4-FFF2-40B4-BE49-F238E27FC236}">
                <a16:creationId xmlns:a16="http://schemas.microsoft.com/office/drawing/2014/main" id="{B7F39AD9-97E1-45BB-B0F0-2928E79C123B}"/>
              </a:ext>
            </a:extLst>
          </p:cNvPr>
          <p:cNvSpPr/>
          <p:nvPr/>
        </p:nvSpPr>
        <p:spPr>
          <a:xfrm>
            <a:off x="1981200" y="2590800"/>
            <a:ext cx="904875" cy="1425484"/>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9" name="吹き出し: 線 28">
            <a:extLst>
              <a:ext uri="{FF2B5EF4-FFF2-40B4-BE49-F238E27FC236}">
                <a16:creationId xmlns:a16="http://schemas.microsoft.com/office/drawing/2014/main" id="{65693742-6CFE-4F80-83BD-45A6947FE83A}"/>
              </a:ext>
            </a:extLst>
          </p:cNvPr>
          <p:cNvSpPr/>
          <p:nvPr/>
        </p:nvSpPr>
        <p:spPr>
          <a:xfrm>
            <a:off x="4506388" y="4555725"/>
            <a:ext cx="1905000" cy="1092600"/>
          </a:xfrm>
          <a:prstGeom prst="borderCallout1">
            <a:avLst>
              <a:gd name="adj1" fmla="val -120"/>
              <a:gd name="adj2" fmla="val -318"/>
              <a:gd name="adj3" fmla="val -28795"/>
              <a:gd name="adj4" fmla="val -23182"/>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5"/>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「経営面積合計」欄には、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ア　農用地の「所有地」欄、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「借入地」欄、「その他」欄の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面積及びイ　農業生産施設</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の「規模」の合計を記載して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吹き出し: 線 31">
            <a:extLst>
              <a:ext uri="{FF2B5EF4-FFF2-40B4-BE49-F238E27FC236}">
                <a16:creationId xmlns:a16="http://schemas.microsoft.com/office/drawing/2014/main" id="{8BBAB880-EDE5-4F96-A4B3-429998B7DE6A}"/>
              </a:ext>
            </a:extLst>
          </p:cNvPr>
          <p:cNvSpPr/>
          <p:nvPr/>
        </p:nvSpPr>
        <p:spPr>
          <a:xfrm>
            <a:off x="342900" y="4573879"/>
            <a:ext cx="3810000" cy="2184109"/>
          </a:xfrm>
          <a:prstGeom prst="borderCallout1">
            <a:avLst>
              <a:gd name="adj1" fmla="val 263"/>
              <a:gd name="adj2" fmla="val -447"/>
              <a:gd name="adj3" fmla="val -30658"/>
              <a:gd name="adj4" fmla="val 25882"/>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「その他」欄には、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特定作業受託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（作目別に、主な基幹作業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（水稲にあっては耕起・代かき、田植え及び収穫・脱穀、麦及び</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大豆にあっては耕起・整地、播種及び収穫、その他の作目にあっ</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これらに準ずる農作業を受託することをいう。以下同じ。）</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受託する農地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）申請者が当該農地に係る収穫物につい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販売委託を引き受けることにより販売名義を有し、かつ、</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）当該販売委託を引き受けた農産物に係る販売収入の処</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分権を有するものに限る。））</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の面積のみを記載</a:t>
            </a:r>
            <a:r>
              <a:rPr lang="ja-JP" altLang="en-US" sz="1100" dirty="0">
                <a:solidFill>
                  <a:srgbClr val="FF0000"/>
                </a:solidFill>
                <a:latin typeface="Meiryo UI" panose="020B0604030504040204" pitchFamily="50" charset="-128"/>
                <a:ea typeface="Meiryo UI" panose="020B0604030504040204" pitchFamily="50" charset="-128"/>
              </a:rPr>
              <a:t>してください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なお、特定作業受託については、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申請先を明らかにする上で</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必要な際には、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所有地・借入地と同様にその</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所在地を記載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E428B6DE-027F-4514-81D6-3D9EED7FC5BE}"/>
              </a:ext>
            </a:extLst>
          </p:cNvPr>
          <p:cNvSpPr/>
          <p:nvPr/>
        </p:nvSpPr>
        <p:spPr>
          <a:xfrm>
            <a:off x="1332548" y="3724274"/>
            <a:ext cx="3458527" cy="31432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4" name="角丸四角形 13">
            <a:extLst>
              <a:ext uri="{FF2B5EF4-FFF2-40B4-BE49-F238E27FC236}">
                <a16:creationId xmlns:a16="http://schemas.microsoft.com/office/drawing/2014/main" id="{848D9CA1-EDAA-4593-8831-FF23DDA6B149}"/>
              </a:ext>
            </a:extLst>
          </p:cNvPr>
          <p:cNvSpPr/>
          <p:nvPr/>
        </p:nvSpPr>
        <p:spPr>
          <a:xfrm>
            <a:off x="1333499" y="4076700"/>
            <a:ext cx="7211487" cy="164387"/>
          </a:xfrm>
          <a:prstGeom prst="roundRect">
            <a:avLst>
              <a:gd name="adj" fmla="val 1613"/>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40" name="吹き出し: 線 39">
            <a:extLst>
              <a:ext uri="{FF2B5EF4-FFF2-40B4-BE49-F238E27FC236}">
                <a16:creationId xmlns:a16="http://schemas.microsoft.com/office/drawing/2014/main" id="{CC0CC515-4C4B-4CE3-BB57-E1641AF2BBA4}"/>
              </a:ext>
            </a:extLst>
          </p:cNvPr>
          <p:cNvSpPr/>
          <p:nvPr/>
        </p:nvSpPr>
        <p:spPr>
          <a:xfrm>
            <a:off x="6853767" y="4546167"/>
            <a:ext cx="1775883" cy="1494813"/>
          </a:xfrm>
          <a:prstGeom prst="borderCallout1">
            <a:avLst>
              <a:gd name="adj1" fmla="val -6"/>
              <a:gd name="adj2" fmla="val -693"/>
              <a:gd name="adj3" fmla="val -33172"/>
              <a:gd name="adj4" fmla="val -722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生産施設に関する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面積の</a:t>
            </a:r>
            <a:r>
              <a:rPr lang="ja-JP" altLang="en-US" sz="1100" dirty="0">
                <a:solidFill>
                  <a:srgbClr val="FF0000"/>
                </a:solidFill>
                <a:latin typeface="Meiryo UI" panose="020B0604030504040204" pitchFamily="50" charset="-128"/>
                <a:ea typeface="Meiryo UI" panose="020B0604030504040204" pitchFamily="50" charset="-128"/>
              </a:rPr>
              <a:t>単位は㎡</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41" name="角丸四角形 13">
            <a:extLst>
              <a:ext uri="{FF2B5EF4-FFF2-40B4-BE49-F238E27FC236}">
                <a16:creationId xmlns:a16="http://schemas.microsoft.com/office/drawing/2014/main" id="{C55F6D66-29A2-4EFE-AD00-30D77D24B449}"/>
              </a:ext>
            </a:extLst>
          </p:cNvPr>
          <p:cNvSpPr/>
          <p:nvPr/>
        </p:nvSpPr>
        <p:spPr>
          <a:xfrm>
            <a:off x="6696074" y="2578929"/>
            <a:ext cx="1848913" cy="1469195"/>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2" name="角丸四角形 13">
            <a:extLst>
              <a:ext uri="{FF2B5EF4-FFF2-40B4-BE49-F238E27FC236}">
                <a16:creationId xmlns:a16="http://schemas.microsoft.com/office/drawing/2014/main" id="{B5F5DBCC-32E1-40C1-BD1E-D438419AD5F6}"/>
              </a:ext>
            </a:extLst>
          </p:cNvPr>
          <p:cNvSpPr/>
          <p:nvPr/>
        </p:nvSpPr>
        <p:spPr>
          <a:xfrm>
            <a:off x="5772043" y="2578930"/>
            <a:ext cx="885931" cy="145967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id="{BCDA0AD8-02CE-4A7B-8E4B-0F40BEAA54A3}"/>
              </a:ext>
            </a:extLst>
          </p:cNvPr>
          <p:cNvSpPr/>
          <p:nvPr/>
        </p:nvSpPr>
        <p:spPr>
          <a:xfrm>
            <a:off x="5836708" y="144557"/>
            <a:ext cx="1905000" cy="1172144"/>
          </a:xfrm>
          <a:prstGeom prst="borderCallout1">
            <a:avLst>
              <a:gd name="adj1" fmla="val 99818"/>
              <a:gd name="adj2" fmla="val 19093"/>
              <a:gd name="adj3" fmla="val 209122"/>
              <a:gd name="adj4" fmla="val -6039"/>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dist"/>
            <a:r>
              <a:rPr lang="en-US" altLang="ja-JP" sz="1100"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「農業用生産施設」欄</a:t>
            </a:r>
          </a:p>
          <a:p>
            <a:pPr algn="dist"/>
            <a:r>
              <a:rPr lang="ja-JP" altLang="en-US" sz="1100" dirty="0">
                <a:solidFill>
                  <a:schemeClr val="tx1"/>
                </a:solidFill>
                <a:latin typeface="Meiryo UI" panose="020B0604030504040204" pitchFamily="50" charset="-128"/>
                <a:ea typeface="Meiryo UI" panose="020B0604030504040204" pitchFamily="50" charset="-128"/>
              </a:rPr>
              <a:t>　には、畜舎、蚕室、温室その</a:t>
            </a:r>
          </a:p>
          <a:p>
            <a:pPr algn="dist"/>
            <a:r>
              <a:rPr lang="ja-JP" altLang="en-US" sz="1100" dirty="0">
                <a:solidFill>
                  <a:schemeClr val="tx1"/>
                </a:solidFill>
                <a:latin typeface="Meiryo UI" panose="020B0604030504040204" pitchFamily="50" charset="-128"/>
                <a:ea typeface="Meiryo UI" panose="020B0604030504040204" pitchFamily="50" charset="-128"/>
              </a:rPr>
              <a:t>　他これらに類する</a:t>
            </a:r>
            <a:r>
              <a:rPr lang="ja-JP" altLang="en-US" sz="1100" dirty="0">
                <a:solidFill>
                  <a:srgbClr val="FF0000"/>
                </a:solidFill>
                <a:latin typeface="Meiryo UI" panose="020B0604030504040204" pitchFamily="50" charset="-128"/>
                <a:ea typeface="Meiryo UI" panose="020B0604030504040204" pitchFamily="50" charset="-128"/>
              </a:rPr>
              <a:t>農畜産物の　</a:t>
            </a:r>
          </a:p>
          <a:p>
            <a:pPr algn="dist"/>
            <a:r>
              <a:rPr lang="ja-JP" altLang="en-US" sz="1100" dirty="0">
                <a:solidFill>
                  <a:srgbClr val="FF0000"/>
                </a:solidFill>
                <a:latin typeface="Meiryo UI" panose="020B0604030504040204" pitchFamily="50" charset="-128"/>
                <a:ea typeface="Meiryo UI" panose="020B0604030504040204" pitchFamily="50" charset="-128"/>
              </a:rPr>
              <a:t>　生産の用に供する施設</a:t>
            </a:r>
            <a:r>
              <a:rPr lang="ja-JP" altLang="en-US" sz="1100" dirty="0">
                <a:solidFill>
                  <a:schemeClr val="tx1"/>
                </a:solidFill>
                <a:latin typeface="Meiryo UI" panose="020B0604030504040204" pitchFamily="50" charset="-128"/>
                <a:ea typeface="Meiryo UI" panose="020B0604030504040204" pitchFamily="50" charset="-128"/>
              </a:rPr>
              <a:t>を記</a:t>
            </a: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rPr>
              <a:t>載して</a:t>
            </a:r>
            <a:r>
              <a:rPr lang="ja-JP" altLang="en-US" sz="1100" dirty="0">
                <a:solidFill>
                  <a:schemeClr val="tx1"/>
                </a:solidFill>
                <a:latin typeface="Meiryo UI" panose="020B0604030504040204" pitchFamily="50" charset="-128"/>
                <a:ea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id="{9A32B2A8-1D73-4BDA-A2BA-324E251CD0AA}"/>
              </a:ext>
            </a:extLst>
          </p:cNvPr>
          <p:cNvSpPr/>
          <p:nvPr/>
        </p:nvSpPr>
        <p:spPr>
          <a:xfrm>
            <a:off x="4868822" y="2588455"/>
            <a:ext cx="865228" cy="1459670"/>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5" name="吹き出し: 線 44">
            <a:extLst>
              <a:ext uri="{FF2B5EF4-FFF2-40B4-BE49-F238E27FC236}">
                <a16:creationId xmlns:a16="http://schemas.microsoft.com/office/drawing/2014/main" id="{63D673DF-AF92-453A-8BB7-F2E6BDBCF635}"/>
              </a:ext>
            </a:extLst>
          </p:cNvPr>
          <p:cNvSpPr/>
          <p:nvPr/>
        </p:nvSpPr>
        <p:spPr>
          <a:xfrm>
            <a:off x="7867651" y="917002"/>
            <a:ext cx="1904999" cy="871382"/>
          </a:xfrm>
          <a:prstGeom prst="borderCallout1">
            <a:avLst>
              <a:gd name="adj1" fmla="val 98597"/>
              <a:gd name="adj2" fmla="val -693"/>
              <a:gd name="adj3" fmla="val 190341"/>
              <a:gd name="adj4" fmla="val -7631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農業生産施設の</a:t>
            </a:r>
            <a:r>
              <a:rPr lang="ja-JP" altLang="en-US" sz="1100" dirty="0">
                <a:solidFill>
                  <a:schemeClr val="tx1"/>
                </a:solidFill>
                <a:latin typeface="Meiryo UI" panose="020B0604030504040204" pitchFamily="50" charset="-128"/>
                <a:ea typeface="Meiryo UI" panose="020B0604030504040204" pitchFamily="50" charset="-128"/>
              </a:rPr>
              <a:t>所在する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吹き出し: 線 18">
            <a:extLst>
              <a:ext uri="{FF2B5EF4-FFF2-40B4-BE49-F238E27FC236}">
                <a16:creationId xmlns:a16="http://schemas.microsoft.com/office/drawing/2014/main" id="{2700A17C-A408-44D9-9BED-0529897D3CBF}"/>
              </a:ext>
            </a:extLst>
          </p:cNvPr>
          <p:cNvSpPr/>
          <p:nvPr/>
        </p:nvSpPr>
        <p:spPr>
          <a:xfrm>
            <a:off x="1719613" y="548640"/>
            <a:ext cx="936502" cy="995893"/>
          </a:xfrm>
          <a:prstGeom prst="borderCallout1">
            <a:avLst>
              <a:gd name="adj1" fmla="val 99893"/>
              <a:gd name="adj2" fmla="val 18694"/>
              <a:gd name="adj3" fmla="val 203989"/>
              <a:gd name="adj4" fmla="val 129557"/>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地目は</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現況の地目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id="{0861722E-71EF-4C3F-A83B-8BC8B672DA35}"/>
              </a:ext>
            </a:extLst>
          </p:cNvPr>
          <p:cNvSpPr/>
          <p:nvPr/>
        </p:nvSpPr>
        <p:spPr>
          <a:xfrm>
            <a:off x="2914650" y="2600325"/>
            <a:ext cx="156211" cy="142548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 name="正方形/長方形 20"/>
          <p:cNvSpPr/>
          <p:nvPr/>
        </p:nvSpPr>
        <p:spPr>
          <a:xfrm>
            <a:off x="7442402" y="6178557"/>
            <a:ext cx="1830255" cy="58391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補足：行が足りない場合は追行してください。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1366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5" name="図 4">
            <a:extLst>
              <a:ext uri="{FF2B5EF4-FFF2-40B4-BE49-F238E27FC236}">
                <a16:creationId xmlns:a16="http://schemas.microsoft.com/office/drawing/2014/main" id="{E508E433-8619-4184-AC64-10BAE9D4AE00}"/>
              </a:ext>
            </a:extLst>
          </p:cNvPr>
          <p:cNvPicPr>
            <a:picLocks noChangeAspect="1"/>
          </p:cNvPicPr>
          <p:nvPr/>
        </p:nvPicPr>
        <p:blipFill>
          <a:blip r:embed="rId4"/>
          <a:stretch>
            <a:fillRect/>
          </a:stretch>
        </p:blipFill>
        <p:spPr>
          <a:xfrm>
            <a:off x="1370648" y="3039805"/>
            <a:ext cx="7212440" cy="866250"/>
          </a:xfrm>
          <a:prstGeom prst="rect">
            <a:avLst/>
          </a:prstGeom>
        </p:spPr>
      </p:pic>
      <p:sp>
        <p:nvSpPr>
          <p:cNvPr id="46" name="角丸四角形 13">
            <a:extLst>
              <a:ext uri="{FF2B5EF4-FFF2-40B4-BE49-F238E27FC236}">
                <a16:creationId xmlns:a16="http://schemas.microsoft.com/office/drawing/2014/main" id="{435473F4-3F08-4C88-A101-97C9BA2990AF}"/>
              </a:ext>
            </a:extLst>
          </p:cNvPr>
          <p:cNvSpPr/>
          <p:nvPr/>
        </p:nvSpPr>
        <p:spPr>
          <a:xfrm>
            <a:off x="1370648" y="3042229"/>
            <a:ext cx="3491753" cy="84533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id="{CB001AB1-1248-4401-BE2A-4B5F36EE5099}"/>
              </a:ext>
            </a:extLst>
          </p:cNvPr>
          <p:cNvSpPr/>
          <p:nvPr/>
        </p:nvSpPr>
        <p:spPr>
          <a:xfrm>
            <a:off x="976233" y="104931"/>
            <a:ext cx="7262892" cy="2503781"/>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「生産方式の合理化に関する現状と目標・措置」欄には、農用地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の利用条件</a:t>
            </a:r>
            <a:r>
              <a:rPr lang="ja-JP" altLang="ja-JP" sz="1100" dirty="0">
                <a:solidFill>
                  <a:schemeClr val="tx1"/>
                </a:solidFill>
                <a:latin typeface="Meiryo UI" panose="020B0604030504040204" pitchFamily="50" charset="-128"/>
                <a:ea typeface="Meiryo UI" panose="020B0604030504040204" pitchFamily="50" charset="-128"/>
              </a:rPr>
              <a:t>（ほ場の区画の大きさ、団地化）、作目・部門別合理</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化の方向その他の生産方式の合理化について、現状、目標及びその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達成のための措置を記載</a:t>
            </a:r>
            <a:r>
              <a:rPr lang="ja-JP" altLang="en-US" sz="1100" dirty="0">
                <a:solidFill>
                  <a:schemeClr val="tx1"/>
                </a:solidFill>
                <a:latin typeface="Meiryo UI" panose="020B0604030504040204" pitchFamily="50" charset="-128"/>
                <a:ea typeface="Meiryo UI" panose="020B0604030504040204" pitchFamily="50" charset="-128"/>
              </a:rPr>
              <a:t>して下さい。（複数記載可）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作目・部門別に合理化の方向について、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を記載して下さい。</a:t>
            </a:r>
            <a:endParaRPr lang="en-US" altLang="ja-JP" sz="1100" dirty="0">
              <a:solidFill>
                <a:schemeClr val="tx1"/>
              </a:solidFill>
              <a:latin typeface="Meiryo UI" panose="020B0604030504040204" pitchFamily="50" charset="-128"/>
              <a:ea typeface="Meiryo UI" panose="020B0604030504040204" pitchFamily="50" charset="-128"/>
            </a:endParaRPr>
          </a:p>
          <a:p>
            <a:pPr marL="92075" indent="176213"/>
            <a:r>
              <a:rPr lang="ja-JP" altLang="en-US" sz="1100" dirty="0">
                <a:solidFill>
                  <a:schemeClr val="tx1"/>
                </a:solidFill>
                <a:latin typeface="Meiryo UI" panose="020B0604030504040204" pitchFamily="50" charset="-128"/>
                <a:ea typeface="Meiryo UI" panose="020B0604030504040204" pitchFamily="50" charset="-128"/>
              </a:rPr>
              <a:t>なお、目標を達成するために農業用機械等を取得する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75F605-2574-4F21-B3F6-2C58BA10B8B5}"/>
              </a:ext>
            </a:extLst>
          </p:cNvPr>
          <p:cNvSpPr/>
          <p:nvPr/>
        </p:nvSpPr>
        <p:spPr>
          <a:xfrm>
            <a:off x="5236736" y="414337"/>
            <a:ext cx="2627311" cy="1744385"/>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○自給飼料の生産・利用の拡大</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○持続性の高い農業生産方式</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○省エネ技術を利用した生産管理の推進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○有機農業の推進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○その他合理化の方向</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id="{EFCF99FB-1924-464D-8AE2-B5D7F47130CF}"/>
              </a:ext>
            </a:extLst>
          </p:cNvPr>
          <p:cNvSpPr/>
          <p:nvPr/>
        </p:nvSpPr>
        <p:spPr>
          <a:xfrm>
            <a:off x="292377" y="4426612"/>
            <a:ext cx="9175473" cy="2221838"/>
          </a:xfrm>
          <a:prstGeom prst="borderCallout1">
            <a:avLst>
              <a:gd name="adj1" fmla="val -846"/>
              <a:gd name="adj2" fmla="val 5080"/>
              <a:gd name="adj3" fmla="val -23924"/>
              <a:gd name="adj4" fmla="val 551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簿記記帳等の会計処理、経営内役割分担、経営の法人</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化等について、現状、目標及びその達成のための措置を記</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載化等について記載してください。（複数記載可）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経営管理の合理化の方向について、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35" name="正方形/長方形 34">
            <a:extLst>
              <a:ext uri="{FF2B5EF4-FFF2-40B4-BE49-F238E27FC236}">
                <a16:creationId xmlns:a16="http://schemas.microsoft.com/office/drawing/2014/main" id="{CEC23A09-8363-4686-A0A1-5AA1B2782712}"/>
              </a:ext>
            </a:extLst>
          </p:cNvPr>
          <p:cNvSpPr/>
          <p:nvPr/>
        </p:nvSpPr>
        <p:spPr>
          <a:xfrm>
            <a:off x="3872762" y="4562219"/>
            <a:ext cx="2627312" cy="1763629"/>
          </a:xfrm>
          <a:prstGeom prst="rect">
            <a:avLst/>
          </a:prstGeom>
          <a:solidFill>
            <a:schemeClr val="accent2">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○経営の法人化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○新たな販路拡大や新製品の創造</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○マーケッティング力の強化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○顧客に対する情報発信</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○その他合理化に向けた取組</a:t>
            </a:r>
          </a:p>
        </p:txBody>
      </p:sp>
      <p:sp>
        <p:nvSpPr>
          <p:cNvPr id="4" name="四角形: メモ 3">
            <a:extLst>
              <a:ext uri="{FF2B5EF4-FFF2-40B4-BE49-F238E27FC236}">
                <a16:creationId xmlns:a16="http://schemas.microsoft.com/office/drawing/2014/main" id="{59FDBEE1-52D4-4846-9C8C-37B91AC62B4F}"/>
              </a:ext>
            </a:extLst>
          </p:cNvPr>
          <p:cNvSpPr/>
          <p:nvPr/>
        </p:nvSpPr>
        <p:spPr>
          <a:xfrm>
            <a:off x="6670306" y="4562220"/>
            <a:ext cx="2627312" cy="1642067"/>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en-US" sz="1000" dirty="0">
                <a:solidFill>
                  <a:srgbClr val="FF0000"/>
                </a:solidFill>
                <a:latin typeface="Meiryo UI" panose="020B0604030504040204" pitchFamily="50" charset="-128"/>
                <a:ea typeface="Meiryo UI" panose="020B0604030504040204" pitchFamily="50" charset="-128"/>
              </a:rPr>
              <a:t>条第３項</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に規定する措置を記載する場合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特定の個人又は法人が出資するケースに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おいては、出資する者の氏名又は名称、</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出資する者ごとの出資の額及び比率を記載</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してください。</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不特定多数の者から出資を募るケースに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おいては、その出資の枠、事業の方法、</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出資者との間で予定される取引の内容を</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記載してください。</a:t>
            </a:r>
          </a:p>
        </p:txBody>
      </p:sp>
    </p:spTree>
    <p:extLst>
      <p:ext uri="{BB962C8B-B14F-4D97-AF65-F5344CB8AC3E}">
        <p14:creationId xmlns:p14="http://schemas.microsoft.com/office/powerpoint/2010/main" val="338777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pic>
        <p:nvPicPr>
          <p:cNvPr id="2" name="図 1">
            <a:extLst>
              <a:ext uri="{FF2B5EF4-FFF2-40B4-BE49-F238E27FC236}">
                <a16:creationId xmlns:a16="http://schemas.microsoft.com/office/drawing/2014/main" id="{D7F3C03D-CD5B-438C-BA96-B9C9D48A4726}"/>
              </a:ext>
            </a:extLst>
          </p:cNvPr>
          <p:cNvPicPr>
            <a:picLocks noChangeAspect="1"/>
          </p:cNvPicPr>
          <p:nvPr/>
        </p:nvPicPr>
        <p:blipFill>
          <a:blip r:embed="rId4"/>
          <a:stretch>
            <a:fillRect/>
          </a:stretch>
        </p:blipFill>
        <p:spPr>
          <a:xfrm>
            <a:off x="1370648" y="3030558"/>
            <a:ext cx="7212440" cy="86625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角丸四角形 13">
            <a:extLst>
              <a:ext uri="{FF2B5EF4-FFF2-40B4-BE49-F238E27FC236}">
                <a16:creationId xmlns:a16="http://schemas.microsoft.com/office/drawing/2014/main" id="{6DDDC6D8-D77C-463A-8C34-41944D13C829}"/>
              </a:ext>
            </a:extLst>
          </p:cNvPr>
          <p:cNvSpPr/>
          <p:nvPr/>
        </p:nvSpPr>
        <p:spPr>
          <a:xfrm>
            <a:off x="1370648" y="3030558"/>
            <a:ext cx="3519377" cy="84775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吹き出し: 線 17">
            <a:extLst>
              <a:ext uri="{FF2B5EF4-FFF2-40B4-BE49-F238E27FC236}">
                <a16:creationId xmlns:a16="http://schemas.microsoft.com/office/drawing/2014/main" id="{ED3D9AB7-19F5-47BA-BB04-DF59517DD524}"/>
              </a:ext>
            </a:extLst>
          </p:cNvPr>
          <p:cNvSpPr/>
          <p:nvPr/>
        </p:nvSpPr>
        <p:spPr>
          <a:xfrm>
            <a:off x="217392" y="495300"/>
            <a:ext cx="9555258" cy="2127666"/>
          </a:xfrm>
          <a:prstGeom prst="borderCallout1">
            <a:avLst>
              <a:gd name="adj1" fmla="val 100793"/>
              <a:gd name="adj2" fmla="val 2111"/>
              <a:gd name="adj3" fmla="val 120915"/>
              <a:gd name="adj4" fmla="val 1280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［農業従事の態様等の改善に関する現状と目標」欄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には、人材確保に向けた就業規則等の整備、相続・経</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営継承に関する取組等について、現状、目標及びその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達成のための措置を記載してください。（複数記載可）</a:t>
            </a:r>
          </a:p>
          <a:p>
            <a:endParaRPr lang="en-US" altLang="ja-JP" sz="1100" dirty="0">
              <a:solidFill>
                <a:srgbClr val="00B0F0"/>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6" name="正方形/長方形 15">
            <a:extLst>
              <a:ext uri="{FF2B5EF4-FFF2-40B4-BE49-F238E27FC236}">
                <a16:creationId xmlns:a16="http://schemas.microsoft.com/office/drawing/2014/main" id="{D0DD6E5E-2D89-428F-AFDC-A6432491D21C}"/>
              </a:ext>
            </a:extLst>
          </p:cNvPr>
          <p:cNvSpPr/>
          <p:nvPr/>
        </p:nvSpPr>
        <p:spPr>
          <a:xfrm>
            <a:off x="3637414" y="972726"/>
            <a:ext cx="3677442" cy="1143002"/>
          </a:xfrm>
          <a:prstGeom prst="rect">
            <a:avLst/>
          </a:prstGeom>
          <a:solidFill>
            <a:srgbClr val="E2FBFE"/>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a:solidFill>
                  <a:schemeClr val="tx1"/>
                </a:solidFill>
                <a:latin typeface="Meiryo UI" panose="020B0604030504040204" pitchFamily="50" charset="-128"/>
                <a:ea typeface="Meiryo UI" panose="020B0604030504040204" pitchFamily="50" charset="-128"/>
              </a:rPr>
              <a:t>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○その他改善に向けた取組</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四角形: メモ 18">
            <a:extLst>
              <a:ext uri="{FF2B5EF4-FFF2-40B4-BE49-F238E27FC236}">
                <a16:creationId xmlns:a16="http://schemas.microsoft.com/office/drawing/2014/main" id="{D61C8BDE-8589-4CE6-8110-5581BC77D356}"/>
              </a:ext>
            </a:extLst>
          </p:cNvPr>
          <p:cNvSpPr/>
          <p:nvPr/>
        </p:nvSpPr>
        <p:spPr>
          <a:xfrm>
            <a:off x="7467256" y="1081806"/>
            <a:ext cx="2152994" cy="899394"/>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rgbClr val="FF0000"/>
                </a:solidFill>
                <a:latin typeface="Meiryo UI" panose="020B0604030504040204" pitchFamily="50" charset="-128"/>
                <a:ea typeface="Meiryo UI" panose="020B0604030504040204" pitchFamily="50" charset="-128"/>
              </a:rPr>
              <a:t>▶　家族経営協定を締結している場合</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には、</a:t>
            </a:r>
          </a:p>
          <a:p>
            <a:r>
              <a:rPr lang="ja-JP" altLang="en-US" sz="1000" dirty="0">
                <a:solidFill>
                  <a:schemeClr val="tx1"/>
                </a:solidFill>
                <a:latin typeface="Meiryo UI" panose="020B0604030504040204" pitchFamily="50" charset="-128"/>
                <a:ea typeface="Meiryo UI" panose="020B0604030504040204" pitchFamily="50" charset="-128"/>
              </a:rPr>
              <a:t>　①　家族経営協定を締結していること</a:t>
            </a:r>
          </a:p>
          <a:p>
            <a:r>
              <a:rPr lang="ja-JP" altLang="en-US" sz="1000" dirty="0">
                <a:solidFill>
                  <a:schemeClr val="tx1"/>
                </a:solidFill>
                <a:latin typeface="Meiryo UI" panose="020B0604030504040204" pitchFamily="50" charset="-128"/>
                <a:ea typeface="Meiryo UI" panose="020B0604030504040204" pitchFamily="50" charset="-128"/>
              </a:rPr>
              <a:t>　②　協定に基づく家族間の役割分担</a:t>
            </a:r>
          </a:p>
          <a:p>
            <a:r>
              <a:rPr lang="ja-JP" altLang="en-US" sz="1000" dirty="0">
                <a:solidFill>
                  <a:schemeClr val="tx1"/>
                </a:solidFill>
                <a:latin typeface="Meiryo UI" panose="020B0604030504040204" pitchFamily="50" charset="-128"/>
                <a:ea typeface="Meiryo UI" panose="020B0604030504040204" pitchFamily="50" charset="-128"/>
              </a:rPr>
              <a:t>　等の内容を記載してください。</a:t>
            </a:r>
          </a:p>
        </p:txBody>
      </p:sp>
      <p:sp>
        <p:nvSpPr>
          <p:cNvPr id="20" name="吹き出し: 線 19">
            <a:extLst>
              <a:ext uri="{FF2B5EF4-FFF2-40B4-BE49-F238E27FC236}">
                <a16:creationId xmlns:a16="http://schemas.microsoft.com/office/drawing/2014/main" id="{3B468ACF-9FA3-45BE-85A5-018C1FFBF3A9}"/>
              </a:ext>
            </a:extLst>
          </p:cNvPr>
          <p:cNvSpPr/>
          <p:nvPr/>
        </p:nvSpPr>
        <p:spPr>
          <a:xfrm>
            <a:off x="217392" y="4372590"/>
            <a:ext cx="9079008" cy="2385398"/>
          </a:xfrm>
          <a:prstGeom prst="borderCallout1">
            <a:avLst>
              <a:gd name="adj1" fmla="val 166"/>
              <a:gd name="adj2" fmla="val 6198"/>
              <a:gd name="adj3" fmla="val -19617"/>
              <a:gd name="adj4" fmla="val 6272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農業改良資金等の制度資金の融資を受けることを予定する場合には、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予定年度、予定資金、予定貸付額等を記載してください。</a:t>
            </a:r>
            <a:endParaRPr lang="en-US" altLang="ja-JP" sz="1100" dirty="0">
              <a:solidFill>
                <a:srgbClr val="92D050"/>
              </a:solidFill>
              <a:latin typeface="Meiryo UI" panose="020B0604030504040204" pitchFamily="50" charset="-128"/>
              <a:ea typeface="Meiryo UI" panose="020B0604030504040204" pitchFamily="50" charset="-128"/>
            </a:endParaRPr>
          </a:p>
          <a:p>
            <a:endParaRPr lang="en-US" altLang="ja-JP" sz="11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1" name="四角形: メモ 10">
            <a:extLst>
              <a:ext uri="{FF2B5EF4-FFF2-40B4-BE49-F238E27FC236}">
                <a16:creationId xmlns:a16="http://schemas.microsoft.com/office/drawing/2014/main" id="{C9A8EFA9-1583-4676-8E29-71BF08A6D6AD}"/>
              </a:ext>
            </a:extLst>
          </p:cNvPr>
          <p:cNvSpPr/>
          <p:nvPr/>
        </p:nvSpPr>
        <p:spPr>
          <a:xfrm>
            <a:off x="4564855" y="4583497"/>
            <a:ext cx="4531519" cy="2093527"/>
          </a:xfrm>
          <a:prstGeom prst="foldedCorner">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　</a:t>
            </a:r>
            <a:r>
              <a:rPr lang="ja-JP" altLang="ja-JP"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ja-JP" sz="1000" dirty="0">
                <a:solidFill>
                  <a:srgbClr val="FF0000"/>
                </a:solidFill>
                <a:latin typeface="Meiryo UI" panose="020B0604030504040204" pitchFamily="50" charset="-128"/>
                <a:ea typeface="Meiryo UI" panose="020B0604030504040204" pitchFamily="50" charset="-128"/>
              </a:rPr>
              <a:t>条第３項に規定する措置</a:t>
            </a:r>
            <a:r>
              <a:rPr lang="ja-JP" altLang="en-US" sz="1000" dirty="0">
                <a:solidFill>
                  <a:srgbClr val="FF0000"/>
                </a:solidFill>
                <a:latin typeface="Meiryo UI" panose="020B0604030504040204" pitchFamily="50" charset="-128"/>
                <a:ea typeface="Meiryo UI" panose="020B0604030504040204" pitchFamily="50" charset="-128"/>
              </a:rPr>
              <a:t>（関連事業者等が申</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請者の農業経営の改善のために行う措置）</a:t>
            </a:r>
            <a:r>
              <a:rPr lang="ja-JP" altLang="ja-JP" sz="1000" dirty="0">
                <a:solidFill>
                  <a:srgbClr val="FF0000"/>
                </a:solidFill>
                <a:latin typeface="Meiryo UI" panose="020B0604030504040204" pitchFamily="50" charset="-128"/>
                <a:ea typeface="Meiryo UI" panose="020B0604030504040204" pitchFamily="50" charset="-128"/>
              </a:rPr>
              <a:t>を記載する場合</a:t>
            </a:r>
            <a:r>
              <a:rPr lang="ja-JP" altLang="ja-JP" sz="1000" dirty="0">
                <a:solidFill>
                  <a:schemeClr val="tx1"/>
                </a:solidFill>
                <a:latin typeface="Meiryo UI" panose="020B0604030504040204" pitchFamily="50" charset="-128"/>
                <a:ea typeface="Meiryo UI" panose="020B0604030504040204" pitchFamily="50" charset="-128"/>
              </a:rPr>
              <a:t>には、</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ア　</a:t>
            </a:r>
            <a:r>
              <a:rPr lang="ja-JP" altLang="ja-JP" sz="1000" dirty="0">
                <a:solidFill>
                  <a:schemeClr val="tx1"/>
                </a:solidFill>
                <a:latin typeface="Meiryo UI" panose="020B0604030504040204" pitchFamily="50" charset="-128"/>
                <a:ea typeface="Meiryo UI" panose="020B0604030504040204" pitchFamily="50" charset="-128"/>
              </a:rPr>
              <a:t>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条第１項の規定による出資の特例を活用するため、関連事業者等か</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ら出資を受けることを記載する場合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、出資する者の氏名又は名称、出資する者</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ごとの出資の額及び比率、出資する者が権利を有する</a:t>
            </a:r>
            <a:r>
              <a:rPr lang="ja-JP" altLang="en-US" sz="1000" dirty="0">
                <a:solidFill>
                  <a:schemeClr val="tx1"/>
                </a:solidFill>
                <a:latin typeface="Meiryo UI" panose="020B0604030504040204" pitchFamily="50" charset="-128"/>
                <a:ea typeface="Meiryo UI" panose="020B0604030504040204" pitchFamily="50" charset="-128"/>
              </a:rPr>
              <a:t>経営農地が所在する</a:t>
            </a:r>
            <a:r>
              <a:rPr lang="ja-JP" altLang="ja-JP" sz="1000" dirty="0">
                <a:solidFill>
                  <a:schemeClr val="tx1"/>
                </a:solidFill>
                <a:latin typeface="Meiryo UI" panose="020B0604030504040204" pitchFamily="50" charset="-128"/>
                <a:ea typeface="Meiryo UI" panose="020B0604030504040204" pitchFamily="50" charset="-128"/>
              </a:rPr>
              <a:t>市町村</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の名称を記載</a:t>
            </a:r>
            <a:r>
              <a:rPr lang="ja-JP" altLang="en-US" sz="1000" dirty="0">
                <a:solidFill>
                  <a:schemeClr val="tx1"/>
                </a:solidFill>
                <a:latin typeface="Meiryo UI" panose="020B0604030504040204" pitchFamily="50" charset="-128"/>
                <a:ea typeface="Meiryo UI" panose="020B0604030504040204" pitchFamily="50" charset="-128"/>
              </a:rPr>
              <a:t>してください</a:t>
            </a:r>
            <a:r>
              <a:rPr lang="ja-JP" altLang="ja-JP" sz="1000" dirty="0">
                <a:solidFill>
                  <a:schemeClr val="tx1"/>
                </a:solidFill>
                <a:latin typeface="Meiryo UI" panose="020B0604030504040204" pitchFamily="50" charset="-128"/>
                <a:ea typeface="Meiryo UI" panose="020B0604030504040204" pitchFamily="50" charset="-128"/>
              </a:rPr>
              <a:t>。</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イ　アに加え、同法第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条第２項に規定する役員兼務の特例を活用するため、親会</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社の役員を兼務させる場合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、当該親会社の名称、当該親会社が同法第</a:t>
            </a:r>
            <a:r>
              <a:rPr lang="en-US" altLang="ja-JP" sz="1000" dirty="0">
                <a:solidFill>
                  <a:schemeClr val="tx1"/>
                </a:solidFill>
                <a:latin typeface="Meiryo UI" panose="020B0604030504040204" pitchFamily="50" charset="-128"/>
                <a:ea typeface="Meiryo UI" panose="020B0604030504040204" pitchFamily="50" charset="-128"/>
              </a:rPr>
              <a:t>12</a:t>
            </a:r>
            <a:r>
              <a:rPr lang="ja-JP" altLang="ja-JP" sz="1000" dirty="0">
                <a:solidFill>
                  <a:schemeClr val="tx1"/>
                </a:solidFill>
                <a:latin typeface="Meiryo UI" panose="020B0604030504040204" pitchFamily="50" charset="-128"/>
                <a:ea typeface="Meiryo UI" panose="020B0604030504040204" pitchFamily="50" charset="-128"/>
              </a:rPr>
              <a:t>条</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に規定する認定を受けた市町村</a:t>
            </a:r>
            <a:r>
              <a:rPr lang="ja-JP" altLang="en-US" sz="1000" dirty="0">
                <a:solidFill>
                  <a:schemeClr val="tx1"/>
                </a:solidFill>
                <a:latin typeface="Meiryo UI" panose="020B0604030504040204" pitchFamily="50" charset="-128"/>
                <a:ea typeface="Meiryo UI" panose="020B0604030504040204" pitchFamily="50" charset="-128"/>
              </a:rPr>
              <a:t>等</a:t>
            </a:r>
            <a:r>
              <a:rPr lang="ja-JP" altLang="ja-JP" sz="1000" dirty="0">
                <a:solidFill>
                  <a:schemeClr val="tx1"/>
                </a:solidFill>
                <a:latin typeface="Meiryo UI" panose="020B0604030504040204" pitchFamily="50" charset="-128"/>
                <a:ea typeface="Meiryo UI" panose="020B0604030504040204" pitchFamily="50" charset="-128"/>
              </a:rPr>
              <a:t>の名称、当該親会社が権利を有している</a:t>
            </a:r>
            <a:r>
              <a:rPr lang="ja-JP" altLang="en-US" sz="1000" dirty="0">
                <a:solidFill>
                  <a:schemeClr val="tx1"/>
                </a:solidFill>
                <a:latin typeface="Meiryo UI" panose="020B0604030504040204" pitchFamily="50" charset="-128"/>
                <a:ea typeface="Meiryo UI" panose="020B0604030504040204" pitchFamily="50" charset="-128"/>
              </a:rPr>
              <a:t>経営農</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地が所在する</a:t>
            </a:r>
            <a:r>
              <a:rPr lang="ja-JP" altLang="ja-JP" sz="1000" dirty="0">
                <a:solidFill>
                  <a:schemeClr val="tx1"/>
                </a:solidFill>
                <a:latin typeface="Meiryo UI" panose="020B0604030504040204" pitchFamily="50" charset="-128"/>
                <a:ea typeface="Meiryo UI" panose="020B0604030504040204" pitchFamily="50" charset="-128"/>
              </a:rPr>
              <a:t>市町村の名称、本特例の対象とする兼務役員の氏名、当該兼務役</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員の親会社における農業従事日数及び子会社における農業従事日数を記載</a:t>
            </a:r>
            <a:r>
              <a:rPr lang="ja-JP" altLang="en-US" sz="1000" dirty="0">
                <a:solidFill>
                  <a:schemeClr val="tx1"/>
                </a:solidFill>
                <a:latin typeface="Meiryo UI" panose="020B0604030504040204" pitchFamily="50" charset="-128"/>
                <a:ea typeface="Meiryo UI" panose="020B0604030504040204" pitchFamily="50" charset="-128"/>
              </a:rPr>
              <a:t>して</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ください。</a:t>
            </a:r>
            <a:endParaRPr lang="ja-JP"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737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041AFCD-102A-4F3B-92AA-31FCEEF99C9A}"/>
              </a:ext>
            </a:extLst>
          </p:cNvPr>
          <p:cNvPicPr>
            <a:picLocks noChangeAspect="1"/>
          </p:cNvPicPr>
          <p:nvPr/>
        </p:nvPicPr>
        <p:blipFill>
          <a:blip r:embed="rId3"/>
          <a:stretch>
            <a:fillRect/>
          </a:stretch>
        </p:blipFill>
        <p:spPr>
          <a:xfrm>
            <a:off x="1350441" y="1815731"/>
            <a:ext cx="7212440" cy="1548750"/>
          </a:xfrm>
          <a:prstGeom prst="rect">
            <a:avLst/>
          </a:prstGeom>
        </p:spPr>
      </p:pic>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4"/>
          <a:stretch>
            <a:fillRect/>
          </a:stretch>
        </p:blipFill>
        <p:spPr>
          <a:xfrm>
            <a:off x="1182930" y="1603406"/>
            <a:ext cx="7540140" cy="205740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p>
        </p:txBody>
      </p:sp>
      <p:sp>
        <p:nvSpPr>
          <p:cNvPr id="217" name="角丸四角形 13">
            <a:extLst>
              <a:ext uri="{FF2B5EF4-FFF2-40B4-BE49-F238E27FC236}">
                <a16:creationId xmlns:a16="http://schemas.microsoft.com/office/drawing/2014/main" id="{70E01CEC-8DBE-4AFB-887A-ECA964E69D56}"/>
              </a:ext>
            </a:extLst>
          </p:cNvPr>
          <p:cNvSpPr/>
          <p:nvPr/>
        </p:nvSpPr>
        <p:spPr>
          <a:xfrm>
            <a:off x="1343119" y="1984407"/>
            <a:ext cx="3974033" cy="1373156"/>
          </a:xfrm>
          <a:prstGeom prst="roundRect">
            <a:avLst>
              <a:gd name="adj" fmla="val 1613"/>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8" name="角丸四角形 13">
            <a:extLst>
              <a:ext uri="{FF2B5EF4-FFF2-40B4-BE49-F238E27FC236}">
                <a16:creationId xmlns:a16="http://schemas.microsoft.com/office/drawing/2014/main" id="{67272F2A-488F-4362-9EE3-AC0894879063}"/>
              </a:ext>
            </a:extLst>
          </p:cNvPr>
          <p:cNvSpPr/>
          <p:nvPr/>
        </p:nvSpPr>
        <p:spPr>
          <a:xfrm>
            <a:off x="2662052" y="2168809"/>
            <a:ext cx="433573" cy="1195671"/>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id="{DA778A9E-DBA0-4692-8234-DB49329FCD31}"/>
              </a:ext>
            </a:extLst>
          </p:cNvPr>
          <p:cNvSpPr/>
          <p:nvPr/>
        </p:nvSpPr>
        <p:spPr>
          <a:xfrm>
            <a:off x="3544123" y="2336832"/>
            <a:ext cx="223015" cy="102073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id="{2E713539-3AC4-463D-A9A5-9C21526B8080}"/>
              </a:ext>
            </a:extLst>
          </p:cNvPr>
          <p:cNvSpPr/>
          <p:nvPr/>
        </p:nvSpPr>
        <p:spPr>
          <a:xfrm>
            <a:off x="230430" y="3819590"/>
            <a:ext cx="1905000" cy="1285875"/>
          </a:xfrm>
          <a:prstGeom prst="borderCallout1">
            <a:avLst>
              <a:gd name="adj1" fmla="val -1089"/>
              <a:gd name="adj2" fmla="val 13307"/>
              <a:gd name="adj3" fmla="val -34748"/>
              <a:gd name="adj4" fmla="val 59431"/>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「氏名（法人経営にあって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は役員の氏名）」欄に、代</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表者以外の者について、家</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族経営の場合には農業経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営に携わる者の氏名を、法</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人経営の場合には役員の</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氏名を記載してください。</a:t>
            </a:r>
          </a:p>
        </p:txBody>
      </p:sp>
      <p:sp>
        <p:nvSpPr>
          <p:cNvPr id="227" name="角丸四角形 13">
            <a:extLst>
              <a:ext uri="{FF2B5EF4-FFF2-40B4-BE49-F238E27FC236}">
                <a16:creationId xmlns:a16="http://schemas.microsoft.com/office/drawing/2014/main" id="{6716FC40-BA39-45D6-B4B7-50B0E8795BCE}"/>
              </a:ext>
            </a:extLst>
          </p:cNvPr>
          <p:cNvSpPr/>
          <p:nvPr/>
        </p:nvSpPr>
        <p:spPr>
          <a:xfrm>
            <a:off x="1350441" y="2168809"/>
            <a:ext cx="878409" cy="1188753"/>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id="{40AF08E6-1137-41A7-A64C-7267ACA61346}"/>
              </a:ext>
            </a:extLst>
          </p:cNvPr>
          <p:cNvSpPr/>
          <p:nvPr/>
        </p:nvSpPr>
        <p:spPr>
          <a:xfrm>
            <a:off x="2801438" y="4050532"/>
            <a:ext cx="1547913" cy="838559"/>
          </a:xfrm>
          <a:prstGeom prst="borderCallout1">
            <a:avLst>
              <a:gd name="adj1" fmla="val 430"/>
              <a:gd name="adj2" fmla="val 186"/>
              <a:gd name="adj3" fmla="val -81421"/>
              <a:gd name="adj4" fmla="val 5037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「主たる従事者」欄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には、主たる従事者で</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ある場合には○を記載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p>
        </p:txBody>
      </p:sp>
      <p:sp>
        <p:nvSpPr>
          <p:cNvPr id="234" name="吹き出し: 線 233">
            <a:extLst>
              <a:ext uri="{FF2B5EF4-FFF2-40B4-BE49-F238E27FC236}">
                <a16:creationId xmlns:a16="http://schemas.microsoft.com/office/drawing/2014/main" id="{89BF5FC5-10F3-4F2D-9038-2BCB0625C605}"/>
              </a:ext>
            </a:extLst>
          </p:cNvPr>
          <p:cNvSpPr/>
          <p:nvPr/>
        </p:nvSpPr>
        <p:spPr>
          <a:xfrm>
            <a:off x="756896" y="499233"/>
            <a:ext cx="8000399" cy="791914"/>
          </a:xfrm>
          <a:prstGeom prst="borderCallout1">
            <a:avLst>
              <a:gd name="adj1" fmla="val 99798"/>
              <a:gd name="adj2" fmla="val 138"/>
              <a:gd name="adj3" fmla="val 190050"/>
              <a:gd name="adj4" fmla="val 7226"/>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「①　経営の構成」の「（１）構成員」欄には、</a:t>
            </a:r>
            <a:r>
              <a:rPr lang="ja-JP" altLang="en-US" sz="1100" dirty="0">
                <a:solidFill>
                  <a:schemeClr val="tx1"/>
                </a:solidFill>
                <a:latin typeface="Meiryo UI" panose="020B0604030504040204" pitchFamily="50" charset="-128"/>
                <a:ea typeface="Meiryo UI" panose="020B0604030504040204" pitchFamily="50" charset="-128"/>
              </a:rPr>
              <a:t>農業経営に携わる者の担当業務及び年間農業従事日数</a:t>
            </a:r>
            <a:r>
              <a:rPr lang="ja-JP" altLang="en-US" sz="1100" dirty="0">
                <a:solidFill>
                  <a:srgbClr val="FF0000"/>
                </a:solidFill>
                <a:latin typeface="Meiryo UI" panose="020B0604030504040204" pitchFamily="50" charset="-128"/>
                <a:ea typeface="Meiryo UI" panose="020B0604030504040204" pitchFamily="50" charset="-128"/>
              </a:rPr>
              <a:t>（</a:t>
            </a:r>
            <a:r>
              <a:rPr lang="en-US" altLang="ja-JP" sz="1100" dirty="0">
                <a:solidFill>
                  <a:srgbClr val="FF0000"/>
                </a:solidFill>
                <a:latin typeface="Meiryo UI" panose="020B0604030504040204" pitchFamily="50" charset="-128"/>
                <a:ea typeface="Meiryo UI" panose="020B0604030504040204" pitchFamily="50" charset="-128"/>
              </a:rPr>
              <a:t>1</a:t>
            </a:r>
            <a:r>
              <a:rPr lang="ja-JP" altLang="en-US" sz="1100" dirty="0">
                <a:solidFill>
                  <a:srgbClr val="FF0000"/>
                </a:solidFill>
                <a:latin typeface="Meiryo UI" panose="020B0604030504040204" pitchFamily="50" charset="-128"/>
                <a:ea typeface="Meiryo UI" panose="020B0604030504040204" pitchFamily="50" charset="-128"/>
              </a:rPr>
              <a:t>日を上限</a:t>
            </a:r>
            <a:r>
              <a:rPr lang="en-US" altLang="ja-JP" sz="1100" dirty="0">
                <a:solidFill>
                  <a:srgbClr val="FF0000"/>
                </a:solidFill>
                <a:latin typeface="Meiryo UI" panose="020B0604030504040204" pitchFamily="50" charset="-128"/>
                <a:ea typeface="Meiryo UI" panose="020B0604030504040204" pitchFamily="50" charset="-128"/>
              </a:rPr>
              <a:t>8</a:t>
            </a:r>
            <a:r>
              <a:rPr lang="ja-JP" altLang="en-US" sz="1100" dirty="0">
                <a:solidFill>
                  <a:srgbClr val="FF0000"/>
                </a:solidFill>
                <a:latin typeface="Meiryo UI" panose="020B0604030504040204" pitchFamily="50" charset="-128"/>
                <a:ea typeface="Meiryo UI" panose="020B0604030504040204" pitchFamily="50" charset="-128"/>
              </a:rPr>
              <a:t>時間として計算</a:t>
            </a:r>
          </a:p>
          <a:p>
            <a:pPr algn="just"/>
            <a:r>
              <a:rPr lang="ja-JP" altLang="en-US" sz="1100" dirty="0">
                <a:solidFill>
                  <a:srgbClr val="FF0000"/>
                </a:solidFill>
                <a:latin typeface="Meiryo UI" panose="020B0604030504040204" pitchFamily="50" charset="-128"/>
                <a:ea typeface="Meiryo UI" panose="020B0604030504040204" pitchFamily="50" charset="-128"/>
              </a:rPr>
              <a:t>　してください）</a:t>
            </a:r>
            <a:r>
              <a:rPr lang="ja-JP" altLang="en-US" sz="1100" dirty="0">
                <a:solidFill>
                  <a:schemeClr val="tx1"/>
                </a:solidFill>
                <a:latin typeface="Meiryo UI" panose="020B0604030504040204" pitchFamily="50" charset="-128"/>
                <a:ea typeface="Meiryo UI" panose="020B0604030504040204" pitchFamily="50" charset="-128"/>
              </a:rPr>
              <a:t>等について、その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a:t>
            </a:r>
          </a:p>
          <a:p>
            <a:pPr algn="just"/>
            <a:r>
              <a:rPr lang="ja-JP" altLang="en-US" sz="1100" dirty="0">
                <a:solidFill>
                  <a:schemeClr val="tx1"/>
                </a:solidFill>
                <a:latin typeface="Meiryo UI" panose="020B0604030504040204" pitchFamily="50" charset="-128"/>
                <a:ea typeface="Meiryo UI" panose="020B0604030504040204" pitchFamily="50" charset="-128"/>
              </a:rPr>
              <a:t>　５年以内に離農する見込みの者及び現在は就農していないが５年以内には経営に参画する見込みの者についても記載してください。　</a:t>
            </a:r>
          </a:p>
        </p:txBody>
      </p:sp>
      <p:sp>
        <p:nvSpPr>
          <p:cNvPr id="235" name="吹き出し: 線 234">
            <a:extLst>
              <a:ext uri="{FF2B5EF4-FFF2-40B4-BE49-F238E27FC236}">
                <a16:creationId xmlns:a16="http://schemas.microsoft.com/office/drawing/2014/main" id="{340A6827-E75F-493D-958E-E401E066F8EC}"/>
              </a:ext>
            </a:extLst>
          </p:cNvPr>
          <p:cNvSpPr/>
          <p:nvPr/>
        </p:nvSpPr>
        <p:spPr>
          <a:xfrm>
            <a:off x="609569" y="5266707"/>
            <a:ext cx="1905000" cy="1415941"/>
          </a:xfrm>
          <a:prstGeom prst="borderCallout1">
            <a:avLst>
              <a:gd name="adj1" fmla="val 473"/>
              <a:gd name="adj2" fmla="val 93178"/>
              <a:gd name="adj3" fmla="val -134324"/>
              <a:gd name="adj4" fmla="val 1186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「代表者との続柄（法人</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経営にあっては役職）」欄に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は、代表者にあってはその旨</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を記載し、家族経営の場合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には代表者を基準とした続柄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を、法人経営の場合には役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職を、それぞれ記載してく</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ださ</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id="{DD348640-2D5F-4DF0-BE91-6D3541C68FE4}"/>
              </a:ext>
            </a:extLst>
          </p:cNvPr>
          <p:cNvSpPr/>
          <p:nvPr/>
        </p:nvSpPr>
        <p:spPr>
          <a:xfrm>
            <a:off x="4659804" y="2333442"/>
            <a:ext cx="194583" cy="1031038"/>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id="{F1F3C05D-DDC0-4E1E-9765-4732ED74EEAB}"/>
              </a:ext>
            </a:extLst>
          </p:cNvPr>
          <p:cNvCxnSpPr>
            <a:cxnSpLocks/>
            <a:endCxn id="236" idx="2"/>
          </p:cNvCxnSpPr>
          <p:nvPr/>
        </p:nvCxnSpPr>
        <p:spPr>
          <a:xfrm flipV="1">
            <a:off x="2801438" y="3364480"/>
            <a:ext cx="1955658" cy="69538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吹き出し: 線 33">
            <a:extLst>
              <a:ext uri="{FF2B5EF4-FFF2-40B4-BE49-F238E27FC236}">
                <a16:creationId xmlns:a16="http://schemas.microsoft.com/office/drawing/2014/main" id="{2F7295FD-412D-459C-92C1-FCDEFCA49EF4}"/>
              </a:ext>
            </a:extLst>
          </p:cNvPr>
          <p:cNvSpPr/>
          <p:nvPr/>
        </p:nvSpPr>
        <p:spPr>
          <a:xfrm>
            <a:off x="6084057" y="2888081"/>
            <a:ext cx="2499851" cy="920887"/>
          </a:xfrm>
          <a:prstGeom prst="borderCallout1">
            <a:avLst>
              <a:gd name="adj1" fmla="val -43"/>
              <a:gd name="adj2" fmla="val -93"/>
              <a:gd name="adj3" fmla="val -18913"/>
              <a:gd name="adj4" fmla="val 6365"/>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例として、Ａさん１人を臨時雇として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いた場合、実人数は１人。</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播種期、収穫期と雇用期間が連続</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せず、わかれている場合は、Ａさん１人　　</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でも延べ人数は</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人となります。</a:t>
            </a:r>
          </a:p>
        </p:txBody>
      </p:sp>
      <p:sp>
        <p:nvSpPr>
          <p:cNvPr id="17" name="角丸四角形 13">
            <a:extLst>
              <a:ext uri="{FF2B5EF4-FFF2-40B4-BE49-F238E27FC236}">
                <a16:creationId xmlns:a16="http://schemas.microsoft.com/office/drawing/2014/main" id="{DA778A9E-DBA0-4692-8234-DB49329FCD31}"/>
              </a:ext>
            </a:extLst>
          </p:cNvPr>
          <p:cNvSpPr/>
          <p:nvPr/>
        </p:nvSpPr>
        <p:spPr>
          <a:xfrm>
            <a:off x="6226594" y="2333442"/>
            <a:ext cx="2336287" cy="364184"/>
          </a:xfrm>
          <a:prstGeom prst="roundRect">
            <a:avLst>
              <a:gd name="adj" fmla="val 161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 name="正方形/長方形 3"/>
          <p:cNvSpPr/>
          <p:nvPr/>
        </p:nvSpPr>
        <p:spPr>
          <a:xfrm>
            <a:off x="3790334" y="2333442"/>
            <a:ext cx="412955" cy="1024120"/>
          </a:xfrm>
          <a:prstGeom prst="rect">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吹き出し: 線 231">
            <a:extLst>
              <a:ext uri="{FF2B5EF4-FFF2-40B4-BE49-F238E27FC236}">
                <a16:creationId xmlns:a16="http://schemas.microsoft.com/office/drawing/2014/main" id="{40AF08E6-1137-41A7-A64C-7267ACA61346}"/>
              </a:ext>
            </a:extLst>
          </p:cNvPr>
          <p:cNvSpPr/>
          <p:nvPr/>
        </p:nvSpPr>
        <p:spPr>
          <a:xfrm>
            <a:off x="4483510" y="4050532"/>
            <a:ext cx="4313903" cy="1163023"/>
          </a:xfrm>
          <a:prstGeom prst="borderCallout1">
            <a:avLst>
              <a:gd name="adj1" fmla="val 430"/>
              <a:gd name="adj2" fmla="val 186"/>
              <a:gd name="adj3" fmla="val -57934"/>
              <a:gd name="adj4" fmla="val -12297"/>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「（２）農業経営の現状及びその改善に関する目標」欄の「主たる</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従事者１人当たりの年間労働時間」は、主たる従事者（「〇」）の合　　</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計時間の平均時間となります。</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主たる従事者（「〇」）の「年間農業従事時間」の合計時間数は、　</a:t>
            </a:r>
          </a:p>
          <a:p>
            <a:pPr algn="dist"/>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「（２）農業経営の現状及びその改善に関する目標」欄の「年</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間労働時間」となります。</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866630" y="2333442"/>
            <a:ext cx="412955" cy="1024120"/>
          </a:xfrm>
          <a:prstGeom prst="rect">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F1F3C05D-DDC0-4E1E-9765-4732ED74EEAB}"/>
              </a:ext>
            </a:extLst>
          </p:cNvPr>
          <p:cNvCxnSpPr>
            <a:cxnSpLocks/>
          </p:cNvCxnSpPr>
          <p:nvPr/>
        </p:nvCxnSpPr>
        <p:spPr>
          <a:xfrm flipV="1">
            <a:off x="4483510" y="3373810"/>
            <a:ext cx="589597" cy="68605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7394737" y="5772976"/>
            <a:ext cx="1830255" cy="58391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補足：行が足りない場合は追行してください。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2381250" y="1219199"/>
            <a:ext cx="5143500" cy="3114675"/>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p>
        </p:txBody>
      </p:sp>
      <p:pic>
        <p:nvPicPr>
          <p:cNvPr id="4" name="図 3">
            <a:extLst>
              <a:ext uri="{FF2B5EF4-FFF2-40B4-BE49-F238E27FC236}">
                <a16:creationId xmlns:a16="http://schemas.microsoft.com/office/drawing/2014/main" id="{AF5D2076-2A0F-4886-859F-CD2C7BFC1432}"/>
              </a:ext>
            </a:extLst>
          </p:cNvPr>
          <p:cNvPicPr>
            <a:picLocks noChangeAspect="1"/>
          </p:cNvPicPr>
          <p:nvPr/>
        </p:nvPicPr>
        <p:blipFill>
          <a:blip r:embed="rId4"/>
          <a:stretch>
            <a:fillRect/>
          </a:stretch>
        </p:blipFill>
        <p:spPr>
          <a:xfrm>
            <a:off x="2857673" y="1402058"/>
            <a:ext cx="4190653" cy="2664375"/>
          </a:xfrm>
          <a:prstGeom prst="rect">
            <a:avLst/>
          </a:prstGeom>
        </p:spPr>
      </p:pic>
      <p:sp>
        <p:nvSpPr>
          <p:cNvPr id="21" name="角丸四角形 13">
            <a:extLst>
              <a:ext uri="{FF2B5EF4-FFF2-40B4-BE49-F238E27FC236}">
                <a16:creationId xmlns:a16="http://schemas.microsoft.com/office/drawing/2014/main" id="{BF1A09DA-18FC-45E3-AA20-04508671B48C}"/>
              </a:ext>
            </a:extLst>
          </p:cNvPr>
          <p:cNvSpPr/>
          <p:nvPr/>
        </p:nvSpPr>
        <p:spPr>
          <a:xfrm>
            <a:off x="2857673" y="1738311"/>
            <a:ext cx="3066877" cy="232812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998FFBC1-EFED-4A57-9382-BF5858E8F4F6}"/>
              </a:ext>
            </a:extLst>
          </p:cNvPr>
          <p:cNvSpPr/>
          <p:nvPr/>
        </p:nvSpPr>
        <p:spPr>
          <a:xfrm>
            <a:off x="1266824" y="4516732"/>
            <a:ext cx="4249073" cy="1766081"/>
          </a:xfrm>
          <a:prstGeom prst="borderCallout1">
            <a:avLst>
              <a:gd name="adj1" fmla="val -26034"/>
              <a:gd name="adj2" fmla="val 37277"/>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「農業用機械等の名称」欄には、生産方式の合理化のために、取得</a:t>
            </a:r>
          </a:p>
          <a:p>
            <a:r>
              <a:rPr lang="ja-JP" altLang="en-US" sz="1100" dirty="0">
                <a:solidFill>
                  <a:schemeClr val="tx1"/>
                </a:solidFill>
                <a:latin typeface="Meiryo UI" panose="020B0604030504040204" pitchFamily="50" charset="-128"/>
                <a:ea typeface="Meiryo UI" panose="020B0604030504040204" pitchFamily="50" charset="-128"/>
              </a:rPr>
              <a:t>　する予定の農業用の機械及び装置、器具及び備品、建物及びその附</a:t>
            </a:r>
          </a:p>
          <a:p>
            <a:r>
              <a:rPr lang="ja-JP" altLang="en-US" sz="1100" dirty="0">
                <a:solidFill>
                  <a:schemeClr val="tx1"/>
                </a:solidFill>
                <a:latin typeface="Meiryo UI" panose="020B0604030504040204" pitchFamily="50" charset="-128"/>
                <a:ea typeface="Meiryo UI" panose="020B0604030504040204" pitchFamily="50" charset="-128"/>
              </a:rPr>
              <a:t>　属設備、構築物並びにソフトウェア等を記載してください。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（複数記載可）</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購入予定機械等の性能・能力等が決まっている場合は、その値を</a:t>
            </a:r>
          </a:p>
          <a:p>
            <a:pPr algn="just"/>
            <a:r>
              <a:rPr lang="ja-JP" altLang="en-US" sz="1100" dirty="0">
                <a:solidFill>
                  <a:srgbClr val="FF0000"/>
                </a:solidFill>
                <a:latin typeface="Meiryo UI" panose="020B0604030504040204" pitchFamily="50" charset="-128"/>
                <a:ea typeface="Meiryo UI" panose="020B0604030504040204" pitchFamily="50" charset="-128"/>
              </a:rPr>
              <a:t>　記載してください（例：トラクター（●馬力）、コンバイン（●条刈等）。</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②「（３）農用地及び農業生産施設」に記載しているものは記載</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不要です。</a:t>
            </a:r>
          </a:p>
        </p:txBody>
      </p:sp>
      <p:sp>
        <p:nvSpPr>
          <p:cNvPr id="7" name="正方形/長方形 6"/>
          <p:cNvSpPr/>
          <p:nvPr/>
        </p:nvSpPr>
        <p:spPr>
          <a:xfrm>
            <a:off x="7524750" y="4870139"/>
            <a:ext cx="1830255" cy="58391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補足：行が足りない場合は追行してください。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4499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BE40B5C0-0EAE-4FDE-A610-3730A1452E00}"/>
              </a:ext>
            </a:extLst>
          </p:cNvPr>
          <p:cNvSpPr/>
          <p:nvPr/>
        </p:nvSpPr>
        <p:spPr>
          <a:xfrm>
            <a:off x="0" y="1927924"/>
            <a:ext cx="9931895" cy="114103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タイトル 1"/>
          <p:cNvSpPr txBox="1">
            <a:spLocks/>
          </p:cNvSpPr>
          <p:nvPr/>
        </p:nvSpPr>
        <p:spPr>
          <a:xfrm>
            <a:off x="-25895" y="2233958"/>
            <a:ext cx="9929550" cy="52896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農業経営改善計画の所得水準の算出方法（案）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3" name="サブタイトル 2"/>
          <p:cNvSpPr txBox="1">
            <a:spLocks/>
          </p:cNvSpPr>
          <p:nvPr/>
        </p:nvSpPr>
        <p:spPr>
          <a:xfrm>
            <a:off x="0" y="5296154"/>
            <a:ext cx="9931894" cy="5289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経営局 経営政策課</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FF83F668-3A42-45F6-A37F-98226F2ED10F}"/>
              </a:ext>
            </a:extLst>
          </p:cNvPr>
          <p:cNvSpPr txBox="1"/>
          <p:nvPr/>
        </p:nvSpPr>
        <p:spPr>
          <a:xfrm>
            <a:off x="8388232" y="252324"/>
            <a:ext cx="151216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参　考</a:t>
            </a:r>
          </a:p>
        </p:txBody>
      </p:sp>
      <p:sp>
        <p:nvSpPr>
          <p:cNvPr id="7" name="正方形/長方形 6">
            <a:extLst>
              <a:ext uri="{FF2B5EF4-FFF2-40B4-BE49-F238E27FC236}">
                <a16:creationId xmlns:a16="http://schemas.microsoft.com/office/drawing/2014/main" id="{DD9F6944-BFAA-43E1-8937-2AFBF15B2DD4}"/>
              </a:ext>
            </a:extLst>
          </p:cNvPr>
          <p:cNvSpPr/>
          <p:nvPr/>
        </p:nvSpPr>
        <p:spPr>
          <a:xfrm>
            <a:off x="8064896" y="236775"/>
            <a:ext cx="1512168" cy="3839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円/楕円 11">
            <a:extLst>
              <a:ext uri="{FF2B5EF4-FFF2-40B4-BE49-F238E27FC236}">
                <a16:creationId xmlns:a16="http://schemas.microsoft.com/office/drawing/2014/main" id="{2D39B6BA-561B-4D79-903F-A8BF19A6E649}"/>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42422599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4628</TotalTime>
  <Words>601</Words>
  <Application>Microsoft Office PowerPoint</Application>
  <PresentationFormat>A4 210 x 297 mm</PresentationFormat>
  <Paragraphs>338</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Office テーマ</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農政課</cp:lastModifiedBy>
  <cp:revision>234</cp:revision>
  <cp:lastPrinted>2020-07-17T03:42:41Z</cp:lastPrinted>
  <dcterms:created xsi:type="dcterms:W3CDTF">2019-03-01T02:10:36Z</dcterms:created>
  <dcterms:modified xsi:type="dcterms:W3CDTF">2020-12-25T02:46:23Z</dcterms:modified>
</cp:coreProperties>
</file>